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5"/>
  </p:notesMasterIdLst>
  <p:sldIdLst>
    <p:sldId id="256" r:id="rId2"/>
    <p:sldId id="281" r:id="rId3"/>
    <p:sldId id="282" r:id="rId4"/>
    <p:sldId id="271" r:id="rId5"/>
    <p:sldId id="291" r:id="rId6"/>
    <p:sldId id="290" r:id="rId7"/>
    <p:sldId id="272" r:id="rId8"/>
    <p:sldId id="288" r:id="rId9"/>
    <p:sldId id="289" r:id="rId10"/>
    <p:sldId id="274" r:id="rId11"/>
    <p:sldId id="275" r:id="rId12"/>
    <p:sldId id="292" r:id="rId13"/>
    <p:sldId id="257" r:id="rId14"/>
    <p:sldId id="273" r:id="rId15"/>
    <p:sldId id="300" r:id="rId16"/>
    <p:sldId id="265" r:id="rId17"/>
    <p:sldId id="286" r:id="rId18"/>
    <p:sldId id="287" r:id="rId19"/>
    <p:sldId id="276" r:id="rId20"/>
    <p:sldId id="277" r:id="rId21"/>
    <p:sldId id="278" r:id="rId22"/>
    <p:sldId id="279" r:id="rId23"/>
    <p:sldId id="266" r:id="rId24"/>
    <p:sldId id="280" r:id="rId25"/>
    <p:sldId id="295" r:id="rId26"/>
    <p:sldId id="296" r:id="rId27"/>
    <p:sldId id="259" r:id="rId28"/>
    <p:sldId id="301" r:id="rId29"/>
    <p:sldId id="263" r:id="rId30"/>
    <p:sldId id="264" r:id="rId31"/>
    <p:sldId id="269" r:id="rId32"/>
    <p:sldId id="267" r:id="rId33"/>
    <p:sldId id="268" r:id="rId34"/>
    <p:sldId id="270" r:id="rId35"/>
    <p:sldId id="297" r:id="rId36"/>
    <p:sldId id="298" r:id="rId37"/>
    <p:sldId id="299" r:id="rId38"/>
    <p:sldId id="305" r:id="rId39"/>
    <p:sldId id="302" r:id="rId40"/>
    <p:sldId id="303" r:id="rId41"/>
    <p:sldId id="304" r:id="rId42"/>
    <p:sldId id="306" r:id="rId43"/>
    <p:sldId id="307"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3"/>
    <p:restoredTop sz="94708"/>
  </p:normalViewPr>
  <p:slideViewPr>
    <p:cSldViewPr snapToGrid="0" snapToObjects="1">
      <p:cViewPr varScale="1">
        <p:scale>
          <a:sx n="101" d="100"/>
          <a:sy n="101" d="100"/>
        </p:scale>
        <p:origin x="144" y="15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2.png>
</file>

<file path=ppt/media/image3.png>
</file>

<file path=ppt/media/image4.png>
</file>

<file path=ppt/media/image5.png>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D426A4-A2A8-284A-A7B8-05156332C40B}" type="datetimeFigureOut">
              <a:rPr lang="en-US" smtClean="0"/>
              <a:t>1/12/2020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97038B-93A9-3543-BD90-A328116341C1}" type="slidenum">
              <a:rPr lang="en-US" smtClean="0"/>
              <a:t>‹#›</a:t>
            </a:fld>
            <a:endParaRPr lang="en-US"/>
          </a:p>
        </p:txBody>
      </p:sp>
    </p:spTree>
    <p:extLst>
      <p:ext uri="{BB962C8B-B14F-4D97-AF65-F5344CB8AC3E}">
        <p14:creationId xmlns:p14="http://schemas.microsoft.com/office/powerpoint/2010/main" val="393333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97038B-93A9-3543-BD90-A328116341C1}" type="slidenum">
              <a:rPr lang="en-US" smtClean="0"/>
              <a:t>1</a:t>
            </a:fld>
            <a:endParaRPr lang="en-US"/>
          </a:p>
        </p:txBody>
      </p:sp>
    </p:spTree>
    <p:extLst>
      <p:ext uri="{BB962C8B-B14F-4D97-AF65-F5344CB8AC3E}">
        <p14:creationId xmlns:p14="http://schemas.microsoft.com/office/powerpoint/2010/main" val="596694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37C4799-1642-EB46-BF20-337E8FFF8964}" type="datetime1">
              <a:rPr lang="en-US" smtClean="0"/>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2608678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8E497DF-C93C-7049-84FE-0FDAC392DB10}" type="datetime1">
              <a:rPr lang="en-US" smtClean="0"/>
              <a:t>1/12/2020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845288780"/>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8E497DF-C93C-7049-84FE-0FDAC392DB10}" type="datetime1">
              <a:rPr lang="en-US" smtClean="0"/>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2869176049"/>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8E497DF-C93C-7049-84FE-0FDAC392DB10}" type="datetime1">
              <a:rPr lang="en-US" smtClean="0"/>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526635338"/>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8E497DF-C93C-7049-84FE-0FDAC392DB10}" type="datetime1">
              <a:rPr lang="en-US" smtClean="0"/>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1412376503"/>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8E497DF-C93C-7049-84FE-0FDAC392DB10}" type="datetime1">
              <a:rPr lang="en-US" smtClean="0"/>
              <a:t>1/12/2020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3353671200"/>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8E497DF-C93C-7049-84FE-0FDAC392DB10}" type="datetime1">
              <a:rPr lang="en-US" smtClean="0"/>
              <a:t>1/12/2020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927331974"/>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3D64BAD-7037-204C-8731-A3A37F646BF9}" type="datetime1">
              <a:rPr lang="en-US" smtClean="0"/>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34692348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8E353CA-23B7-8542-AB25-BF7A48B30644}" type="datetime1">
              <a:rPr lang="en-US" smtClean="0"/>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1067037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E4BE762B-F032-5B48-AE9C-B5FCE8E248A5}" type="datetime1">
              <a:rPr lang="en-US" smtClean="0"/>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1650792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2EBFD7D-55DF-6F4E-8C76-482230410F83}" type="datetime1">
              <a:rPr lang="en-US" smtClean="0"/>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1223102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FD5A69E-9D1A-2842-8BFE-CA9BDCCD2873}" type="datetime1">
              <a:rPr lang="en-US" smtClean="0"/>
              <a:t>1/12/2020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2850666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39C9845-F891-4E41-93B4-F274B6E7617E}" type="datetime1">
              <a:rPr lang="en-US" smtClean="0"/>
              <a:t>1/12/2020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2364988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21D0AE6E-3B4C-5A4A-A846-81D119084EFB}" type="datetime1">
              <a:rPr lang="en-US" smtClean="0"/>
              <a:t>1/12/2020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1598547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D1512AB-F1BA-E14A-B8F4-68412DFF321C}" type="datetime1">
              <a:rPr lang="en-US" smtClean="0"/>
              <a:t>1/12/2020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3689568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202EB1D3-A84A-C240-B210-B856BEB91DA1}" type="datetime1">
              <a:rPr lang="en-US" smtClean="0"/>
              <a:t>1/12/2020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2351618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AF9A09-47BF-154B-B0A5-D8687D0D56D6}" type="datetime1">
              <a:rPr lang="en-US" smtClean="0"/>
              <a:t>1/12/2020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9B6CE3-85BB-3B49-A6FD-E02BD84F420E}" type="slidenum">
              <a:rPr lang="en-US" smtClean="0"/>
              <a:t>‹#›</a:t>
            </a:fld>
            <a:endParaRPr lang="en-US"/>
          </a:p>
        </p:txBody>
      </p:sp>
    </p:spTree>
    <p:extLst>
      <p:ext uri="{BB962C8B-B14F-4D97-AF65-F5344CB8AC3E}">
        <p14:creationId xmlns:p14="http://schemas.microsoft.com/office/powerpoint/2010/main" val="355524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8E497DF-C93C-7049-84FE-0FDAC392DB10}" type="datetime1">
              <a:rPr lang="en-US" smtClean="0"/>
              <a:t>1/12/2020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39B6CE3-85BB-3B49-A6FD-E02BD84F420E}" type="slidenum">
              <a:rPr lang="en-US" smtClean="0"/>
              <a:t>‹#›</a:t>
            </a:fld>
            <a:endParaRPr lang="en-US"/>
          </a:p>
        </p:txBody>
      </p:sp>
    </p:spTree>
    <p:extLst>
      <p:ext uri="{BB962C8B-B14F-4D97-AF65-F5344CB8AC3E}">
        <p14:creationId xmlns:p14="http://schemas.microsoft.com/office/powerpoint/2010/main" val="267104762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www2.ed.gov/about/offices/list/ocr/docs/tix_dis.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work.cias.rit.edu/ist/punches/create"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5400" dirty="0" smtClean="0"/>
              <a:t>Spring </a:t>
            </a:r>
            <a:r>
              <a:rPr lang="en-US" sz="5400" smtClean="0"/>
              <a:t>2020 </a:t>
            </a:r>
            <a:r>
              <a:rPr lang="en-US" sz="5400" smtClean="0"/>
              <a:t>iSchool </a:t>
            </a:r>
            <a:r>
              <a:rPr lang="en-US" sz="5400" dirty="0" smtClean="0"/>
              <a:t>Lab Assistant Orientation</a:t>
            </a:r>
            <a:endParaRPr lang="en-US" sz="5400" dirty="0"/>
          </a:p>
        </p:txBody>
      </p:sp>
      <p:sp>
        <p:nvSpPr>
          <p:cNvPr id="3" name="Subtitle 2"/>
          <p:cNvSpPr>
            <a:spLocks noGrp="1"/>
          </p:cNvSpPr>
          <p:nvPr>
            <p:ph type="subTitle" idx="1"/>
          </p:nvPr>
        </p:nvSpPr>
        <p:spPr/>
        <p:txBody>
          <a:bodyPr/>
          <a:lstStyle/>
          <a:p>
            <a:r>
              <a:rPr lang="en-US" dirty="0" smtClean="0"/>
              <a:t>IST Labs: Lab Assistant Duties and Expectations</a:t>
            </a:r>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1</a:t>
            </a:fld>
            <a:endParaRPr lang="en-US"/>
          </a:p>
        </p:txBody>
      </p:sp>
    </p:spTree>
    <p:extLst>
      <p:ext uri="{BB962C8B-B14F-4D97-AF65-F5344CB8AC3E}">
        <p14:creationId xmlns:p14="http://schemas.microsoft.com/office/powerpoint/2010/main" val="5013633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normAutofit fontScale="92500" lnSpcReduction="10000"/>
          </a:bodyPr>
          <a:lstStyle/>
          <a:p>
            <a:r>
              <a:rPr lang="en-US" dirty="0" smtClean="0"/>
              <a:t>Timeliness - Emergency Absence </a:t>
            </a:r>
          </a:p>
          <a:p>
            <a:pPr lvl="1"/>
            <a:r>
              <a:rPr lang="en-US" dirty="0" smtClean="0"/>
              <a:t>Bus/Train/Airplane/Automobile (etc.) problems.</a:t>
            </a:r>
          </a:p>
          <a:p>
            <a:pPr lvl="1"/>
            <a:r>
              <a:rPr lang="en-US" dirty="0" smtClean="0"/>
              <a:t>Illness (woke up sick, fell ill while on shift).</a:t>
            </a:r>
          </a:p>
          <a:p>
            <a:pPr lvl="1"/>
            <a:r>
              <a:rPr lang="en-US" dirty="0" smtClean="0"/>
              <a:t>Email &amp; Slack John/Chris as soon as practical – we </a:t>
            </a:r>
            <a:r>
              <a:rPr lang="en-US" i="1" dirty="0" smtClean="0"/>
              <a:t>will</a:t>
            </a:r>
            <a:r>
              <a:rPr lang="en-US" dirty="0" smtClean="0"/>
              <a:t> need an explanation.  Slack to </a:t>
            </a:r>
            <a:r>
              <a:rPr lang="en-US" i="1" dirty="0" smtClean="0">
                <a:solidFill>
                  <a:srgbClr val="FFFF00"/>
                </a:solidFill>
              </a:rPr>
              <a:t>#</a:t>
            </a:r>
            <a:r>
              <a:rPr lang="en-US" i="1" dirty="0" err="1" smtClean="0">
                <a:solidFill>
                  <a:srgbClr val="FFFF00"/>
                </a:solidFill>
              </a:rPr>
              <a:t>labassistants</a:t>
            </a:r>
            <a:r>
              <a:rPr lang="en-US" i="1" dirty="0" smtClean="0">
                <a:solidFill>
                  <a:srgbClr val="FFFF00"/>
                </a:solidFill>
              </a:rPr>
              <a:t> </a:t>
            </a:r>
            <a:r>
              <a:rPr lang="en-US" dirty="0" smtClean="0"/>
              <a:t>channel about the absence also.</a:t>
            </a:r>
          </a:p>
          <a:p>
            <a:pPr lvl="1"/>
            <a:r>
              <a:rPr lang="en-US" dirty="0" smtClean="0"/>
              <a:t>If yours is the opening shift on Saturday/Sunday – phone John (or Chris) so we can ensure labs are opened.  John’s mobile number is posted in the cage (maybe add it to your contacts?)</a:t>
            </a:r>
          </a:p>
          <a:p>
            <a:pPr lvl="1"/>
            <a:r>
              <a:rPr lang="en-US" dirty="0" smtClean="0"/>
              <a:t>If yours is the closing shifts any day </a:t>
            </a:r>
            <a:r>
              <a:rPr lang="en-US" dirty="0"/>
              <a:t>– phone John (or </a:t>
            </a:r>
            <a:r>
              <a:rPr lang="en-US" dirty="0" smtClean="0"/>
              <a:t>Chris) </a:t>
            </a:r>
            <a:r>
              <a:rPr lang="en-US" dirty="0"/>
              <a:t>so we can ensure labs are </a:t>
            </a:r>
            <a:r>
              <a:rPr lang="en-US" dirty="0" smtClean="0"/>
              <a:t>closed. Slack </a:t>
            </a:r>
            <a:r>
              <a:rPr lang="en-US" dirty="0"/>
              <a:t>to </a:t>
            </a:r>
            <a:r>
              <a:rPr lang="en-US" i="1" dirty="0">
                <a:solidFill>
                  <a:srgbClr val="FFFF00"/>
                </a:solidFill>
              </a:rPr>
              <a:t>#</a:t>
            </a:r>
            <a:r>
              <a:rPr lang="en-US" i="1" dirty="0" err="1">
                <a:solidFill>
                  <a:srgbClr val="FFFF00"/>
                </a:solidFill>
              </a:rPr>
              <a:t>labassistants</a:t>
            </a:r>
            <a:r>
              <a:rPr lang="en-US" i="1" dirty="0">
                <a:solidFill>
                  <a:srgbClr val="FFFF00"/>
                </a:solidFill>
              </a:rPr>
              <a:t> </a:t>
            </a:r>
            <a:r>
              <a:rPr lang="en-US" dirty="0"/>
              <a:t>channel </a:t>
            </a:r>
            <a:r>
              <a:rPr lang="en-US" dirty="0" smtClean="0"/>
              <a:t>to let labbies on-duty know you won’t be in.</a:t>
            </a:r>
          </a:p>
          <a:p>
            <a:pPr lvl="1"/>
            <a:r>
              <a:rPr lang="en-US" dirty="0" smtClean="0"/>
              <a:t>“As soon as practical” means “as soon as possible, when conditions allow”. E.g., car accident? Take care of yourself first.  Contact us when it is safe to do so.  Do explain any delay when contacting us though.</a:t>
            </a:r>
          </a:p>
          <a:p>
            <a:pPr lvl="1"/>
            <a:endParaRPr lang="en-US" dirty="0" smtClean="0"/>
          </a:p>
        </p:txBody>
      </p:sp>
      <p:sp>
        <p:nvSpPr>
          <p:cNvPr id="4" name="Slide Number Placeholder 3"/>
          <p:cNvSpPr>
            <a:spLocks noGrp="1"/>
          </p:cNvSpPr>
          <p:nvPr>
            <p:ph type="sldNum" sz="quarter" idx="12"/>
          </p:nvPr>
        </p:nvSpPr>
        <p:spPr/>
        <p:txBody>
          <a:bodyPr/>
          <a:lstStyle/>
          <a:p>
            <a:fld id="{F39B6CE3-85BB-3B49-A6FD-E02BD84F420E}" type="slidenum">
              <a:rPr lang="en-US" smtClean="0"/>
              <a:t>10</a:t>
            </a:fld>
            <a:endParaRPr lang="en-US"/>
          </a:p>
        </p:txBody>
      </p:sp>
    </p:spTree>
    <p:extLst>
      <p:ext uri="{BB962C8B-B14F-4D97-AF65-F5344CB8AC3E}">
        <p14:creationId xmlns:p14="http://schemas.microsoft.com/office/powerpoint/2010/main" val="21097068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normAutofit/>
          </a:bodyPr>
          <a:lstStyle/>
          <a:p>
            <a:r>
              <a:rPr lang="en-US" dirty="0" smtClean="0"/>
              <a:t>Timeliness - If delayed in starting your shift:</a:t>
            </a:r>
          </a:p>
          <a:p>
            <a:pPr lvl="1"/>
            <a:r>
              <a:rPr lang="en-US" dirty="0" smtClean="0"/>
              <a:t>Notify John/Chris &amp; on-duty labbies via Slack to </a:t>
            </a:r>
            <a:r>
              <a:rPr lang="en-US" i="1" dirty="0" smtClean="0">
                <a:solidFill>
                  <a:srgbClr val="FFFF00"/>
                </a:solidFill>
              </a:rPr>
              <a:t>#</a:t>
            </a:r>
            <a:r>
              <a:rPr lang="en-US" i="1" dirty="0" err="1" smtClean="0">
                <a:solidFill>
                  <a:srgbClr val="FFFF00"/>
                </a:solidFill>
              </a:rPr>
              <a:t>labassistants</a:t>
            </a:r>
            <a:r>
              <a:rPr lang="en-US" i="1" dirty="0" smtClean="0">
                <a:solidFill>
                  <a:srgbClr val="FFFF00"/>
                </a:solidFill>
              </a:rPr>
              <a:t> </a:t>
            </a:r>
            <a:r>
              <a:rPr lang="en-US" dirty="0" smtClean="0"/>
              <a:t>channel that you will be late (estimate arrival if possible).</a:t>
            </a:r>
          </a:p>
          <a:p>
            <a:pPr lvl="1"/>
            <a:r>
              <a:rPr lang="en-US" dirty="0"/>
              <a:t>Notify </a:t>
            </a:r>
            <a:r>
              <a:rPr lang="en-US" dirty="0" smtClean="0"/>
              <a:t>John/Chris </a:t>
            </a:r>
            <a:r>
              <a:rPr lang="en-US" dirty="0"/>
              <a:t>&amp; on-duty labbies via Slack to </a:t>
            </a:r>
            <a:r>
              <a:rPr lang="en-US" i="1" dirty="0">
                <a:solidFill>
                  <a:srgbClr val="FFFF00"/>
                </a:solidFill>
              </a:rPr>
              <a:t>#</a:t>
            </a:r>
            <a:r>
              <a:rPr lang="en-US" i="1" dirty="0" err="1">
                <a:solidFill>
                  <a:srgbClr val="FFFF00"/>
                </a:solidFill>
              </a:rPr>
              <a:t>labassistants</a:t>
            </a:r>
            <a:r>
              <a:rPr lang="en-US" i="1" dirty="0">
                <a:solidFill>
                  <a:srgbClr val="FFFF00"/>
                </a:solidFill>
              </a:rPr>
              <a:t> </a:t>
            </a:r>
            <a:r>
              <a:rPr lang="en-US" dirty="0"/>
              <a:t>channel that you </a:t>
            </a:r>
            <a:r>
              <a:rPr lang="en-US" dirty="0" smtClean="0"/>
              <a:t>have arrived.</a:t>
            </a:r>
          </a:p>
          <a:p>
            <a:pPr lvl="1"/>
            <a:r>
              <a:rPr lang="en-US" dirty="0" smtClean="0"/>
              <a:t>If you are on-duty and your relief posts such a message:</a:t>
            </a:r>
          </a:p>
          <a:p>
            <a:pPr lvl="2"/>
            <a:r>
              <a:rPr lang="en-US" dirty="0" smtClean="0"/>
              <a:t>Stay if you are able.</a:t>
            </a:r>
          </a:p>
          <a:p>
            <a:pPr lvl="2"/>
            <a:r>
              <a:rPr lang="en-US" dirty="0" smtClean="0"/>
              <a:t>If you cannot stay until the delayed (not absent) labbie arrives, lock the cage and post a noticed on the cage door for students.</a:t>
            </a:r>
          </a:p>
          <a:p>
            <a:pPr lvl="2"/>
            <a:r>
              <a:rPr lang="en-US" dirty="0" smtClean="0"/>
              <a:t>If the next shift is the closing shift, be sure to alert John/Chris (by phone), and let the delayed labbie know they need to contact John/Chris once they arrive (leave a note in the cage), and Slack/email them.</a:t>
            </a:r>
          </a:p>
        </p:txBody>
      </p:sp>
      <p:sp>
        <p:nvSpPr>
          <p:cNvPr id="4" name="Slide Number Placeholder 3"/>
          <p:cNvSpPr>
            <a:spLocks noGrp="1"/>
          </p:cNvSpPr>
          <p:nvPr>
            <p:ph type="sldNum" sz="quarter" idx="12"/>
          </p:nvPr>
        </p:nvSpPr>
        <p:spPr/>
        <p:txBody>
          <a:bodyPr/>
          <a:lstStyle/>
          <a:p>
            <a:fld id="{F39B6CE3-85BB-3B49-A6FD-E02BD84F420E}" type="slidenum">
              <a:rPr lang="en-US" smtClean="0"/>
              <a:t>11</a:t>
            </a:fld>
            <a:endParaRPr lang="en-US"/>
          </a:p>
        </p:txBody>
      </p:sp>
    </p:spTree>
    <p:extLst>
      <p:ext uri="{BB962C8B-B14F-4D97-AF65-F5344CB8AC3E}">
        <p14:creationId xmlns:p14="http://schemas.microsoft.com/office/powerpoint/2010/main" val="23493036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normAutofit/>
          </a:bodyPr>
          <a:lstStyle/>
          <a:p>
            <a:r>
              <a:rPr lang="en-US" dirty="0" smtClean="0"/>
              <a:t>Do NOT leave at the end your shift with the cage unlocked, and the next lab crew not on shift.</a:t>
            </a:r>
          </a:p>
          <a:p>
            <a:r>
              <a:rPr lang="en-US" dirty="0" smtClean="0"/>
              <a:t>If you have to leave your shift and the next set of </a:t>
            </a:r>
            <a:r>
              <a:rPr lang="en-US" dirty="0" err="1" smtClean="0"/>
              <a:t>labbies</a:t>
            </a:r>
            <a:r>
              <a:rPr lang="en-US" dirty="0" smtClean="0"/>
              <a:t> are not in place, contact John/Chris immediately.  This is especially important for all weekend shifts and any evening (1600-2000 and 2000-2300) shifts.  </a:t>
            </a:r>
          </a:p>
          <a:p>
            <a:r>
              <a:rPr lang="en-US" dirty="0" smtClean="0"/>
              <a:t>Basically, we cannot leave the cage and labs unlocked with no </a:t>
            </a:r>
            <a:r>
              <a:rPr lang="en-US" dirty="0" err="1" smtClean="0"/>
              <a:t>labbie</a:t>
            </a:r>
            <a:r>
              <a:rPr lang="en-US" dirty="0" smtClean="0"/>
              <a:t> on duty.</a:t>
            </a:r>
          </a:p>
          <a:p>
            <a:r>
              <a:rPr lang="en-US" dirty="0" smtClean="0"/>
              <a:t>If in doubt, have people in the labs leave (unless it is a class), then lock the labs and contact John/Chris by phone or if not reachable, by email and Slack.</a:t>
            </a:r>
          </a:p>
          <a:p>
            <a:endParaRPr lang="en-US" dirty="0" smtClean="0"/>
          </a:p>
          <a:p>
            <a:endParaRPr lang="en-US" dirty="0" smtClean="0"/>
          </a:p>
        </p:txBody>
      </p:sp>
      <p:sp>
        <p:nvSpPr>
          <p:cNvPr id="4" name="Slide Number Placeholder 3"/>
          <p:cNvSpPr>
            <a:spLocks noGrp="1"/>
          </p:cNvSpPr>
          <p:nvPr>
            <p:ph type="sldNum" sz="quarter" idx="12"/>
          </p:nvPr>
        </p:nvSpPr>
        <p:spPr/>
        <p:txBody>
          <a:bodyPr/>
          <a:lstStyle/>
          <a:p>
            <a:fld id="{F39B6CE3-85BB-3B49-A6FD-E02BD84F420E}" type="slidenum">
              <a:rPr lang="en-US" smtClean="0"/>
              <a:t>12</a:t>
            </a:fld>
            <a:endParaRPr lang="en-US"/>
          </a:p>
        </p:txBody>
      </p:sp>
    </p:spTree>
    <p:extLst>
      <p:ext uri="{BB962C8B-B14F-4D97-AF65-F5344CB8AC3E}">
        <p14:creationId xmlns:p14="http://schemas.microsoft.com/office/powerpoint/2010/main" val="10204728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023100"/>
          </a:xfrm>
        </p:spPr>
        <p:txBody>
          <a:bodyPr/>
          <a:lstStyle/>
          <a:p>
            <a:r>
              <a:rPr lang="en-US" dirty="0"/>
              <a:t>Base Job Expectations</a:t>
            </a:r>
          </a:p>
        </p:txBody>
      </p:sp>
      <p:sp>
        <p:nvSpPr>
          <p:cNvPr id="3" name="Content Placeholder 2"/>
          <p:cNvSpPr>
            <a:spLocks noGrp="1"/>
          </p:cNvSpPr>
          <p:nvPr>
            <p:ph idx="1"/>
          </p:nvPr>
        </p:nvSpPr>
        <p:spPr>
          <a:xfrm>
            <a:off x="838200" y="1493115"/>
            <a:ext cx="10515600" cy="4517118"/>
          </a:xfrm>
        </p:spPr>
        <p:txBody>
          <a:bodyPr>
            <a:normAutofit fontScale="92500" lnSpcReduction="20000"/>
          </a:bodyPr>
          <a:lstStyle/>
          <a:p>
            <a:r>
              <a:rPr lang="en-US" dirty="0" smtClean="0"/>
              <a:t>Timeliness - Breaks</a:t>
            </a:r>
          </a:p>
          <a:p>
            <a:pPr lvl="1"/>
            <a:r>
              <a:rPr lang="en-US" dirty="0"/>
              <a:t>S</a:t>
            </a:r>
            <a:r>
              <a:rPr lang="en-US" dirty="0" smtClean="0"/>
              <a:t>hifts less than 6 hours do </a:t>
            </a:r>
            <a:r>
              <a:rPr lang="en-US" i="1" dirty="0" smtClean="0"/>
              <a:t>not</a:t>
            </a:r>
            <a:r>
              <a:rPr lang="en-US" dirty="0" smtClean="0"/>
              <a:t> get a scheduled break.  Shifts 6+ hours </a:t>
            </a:r>
            <a:r>
              <a:rPr lang="en-US" i="1" dirty="0" smtClean="0"/>
              <a:t>must </a:t>
            </a:r>
            <a:r>
              <a:rPr lang="en-US" dirty="0" smtClean="0"/>
              <a:t>(by law) take a </a:t>
            </a:r>
            <a:r>
              <a:rPr lang="en-US" b="1" u="sng" dirty="0" smtClean="0"/>
              <a:t>minimum</a:t>
            </a:r>
            <a:r>
              <a:rPr lang="en-US" dirty="0" smtClean="0"/>
              <a:t> 30 (</a:t>
            </a:r>
            <a:r>
              <a:rPr lang="en-US" i="1" dirty="0" smtClean="0"/>
              <a:t>not 29</a:t>
            </a:r>
            <a:r>
              <a:rPr lang="en-US" dirty="0" smtClean="0"/>
              <a:t>) minute break.  Clock out for the break, and then clock back in.</a:t>
            </a:r>
          </a:p>
          <a:p>
            <a:pPr lvl="2"/>
            <a:r>
              <a:rPr lang="en-US" dirty="0" smtClean="0"/>
              <a:t>No cigarette/vaping/etc. breaks.  Bathroom breaks OK (of course).</a:t>
            </a:r>
          </a:p>
          <a:p>
            <a:pPr lvl="2"/>
            <a:r>
              <a:rPr lang="en-US" dirty="0" smtClean="0"/>
              <a:t>Stepping out briefly to grab a drink is OK (maybe do it when going out to do usability/head-counts).</a:t>
            </a:r>
          </a:p>
          <a:p>
            <a:pPr lvl="1"/>
            <a:r>
              <a:rPr lang="is-IS" dirty="0" smtClean="0"/>
              <a:t>RIT Holidays/Closures (do not work).</a:t>
            </a:r>
          </a:p>
          <a:p>
            <a:pPr lvl="1"/>
            <a:r>
              <a:rPr lang="is-IS" dirty="0" smtClean="0"/>
              <a:t>Punching In/Out (missed punches, incorrect punches, clocks and “http://bill”)</a:t>
            </a:r>
          </a:p>
          <a:p>
            <a:pPr lvl="2"/>
            <a:r>
              <a:rPr lang="is-IS" dirty="0" smtClean="0"/>
              <a:t>We can correct your timecard </a:t>
            </a:r>
            <a:r>
              <a:rPr lang="is-IS" b="1" u="sng" dirty="0" smtClean="0">
                <a:solidFill>
                  <a:srgbClr val="FFFF00"/>
                </a:solidFill>
              </a:rPr>
              <a:t>only</a:t>
            </a:r>
            <a:r>
              <a:rPr lang="is-IS" dirty="0" smtClean="0">
                <a:solidFill>
                  <a:srgbClr val="FFFF00"/>
                </a:solidFill>
              </a:rPr>
              <a:t> </a:t>
            </a:r>
            <a:r>
              <a:rPr lang="is-IS" dirty="0" smtClean="0"/>
              <a:t>with your authorization – we cannot “assume“ or “guess“ – use the portal‘s “missed punch“ facility.</a:t>
            </a:r>
          </a:p>
          <a:p>
            <a:pPr lvl="2"/>
            <a:r>
              <a:rPr lang="is-IS" dirty="0" smtClean="0"/>
              <a:t>For missed punches, you must be accurate – no guessing or estimating.  Do not enter 16:00 just because that was what it as supposed to be.  Enter the actual time.</a:t>
            </a:r>
          </a:p>
          <a:p>
            <a:pPr lvl="2"/>
            <a:r>
              <a:rPr lang="is-IS" b="1" dirty="0" smtClean="0">
                <a:solidFill>
                  <a:srgbClr val="FFFF00"/>
                </a:solidFill>
              </a:rPr>
              <a:t>Check your timecard every day, send in corrections via the portal</a:t>
            </a:r>
            <a:r>
              <a:rPr lang="is-IS" dirty="0" smtClean="0"/>
              <a:t>.</a:t>
            </a:r>
          </a:p>
          <a:p>
            <a:pPr lvl="2"/>
            <a:r>
              <a:rPr lang="is-IS" dirty="0" smtClean="0"/>
              <a:t>Do not try to clock time for two jobs at the same time!</a:t>
            </a:r>
          </a:p>
          <a:p>
            <a:pPr lvl="2"/>
            <a:r>
              <a:rPr lang="is-IS" dirty="0" smtClean="0">
                <a:solidFill>
                  <a:srgbClr val="FFFF00"/>
                </a:solidFill>
              </a:rPr>
              <a:t>Do not punch in/out for another labbie or TA (violation of federal law), don‘t ask someone to punch you in or out.</a:t>
            </a:r>
          </a:p>
        </p:txBody>
      </p:sp>
      <p:sp>
        <p:nvSpPr>
          <p:cNvPr id="4" name="Slide Number Placeholder 3"/>
          <p:cNvSpPr>
            <a:spLocks noGrp="1"/>
          </p:cNvSpPr>
          <p:nvPr>
            <p:ph type="sldNum" sz="quarter" idx="12"/>
          </p:nvPr>
        </p:nvSpPr>
        <p:spPr/>
        <p:txBody>
          <a:bodyPr/>
          <a:lstStyle/>
          <a:p>
            <a:fld id="{F39B6CE3-85BB-3B49-A6FD-E02BD84F420E}" type="slidenum">
              <a:rPr lang="en-US" smtClean="0"/>
              <a:t>13</a:t>
            </a:fld>
            <a:endParaRPr lang="en-US"/>
          </a:p>
        </p:txBody>
      </p:sp>
    </p:spTree>
    <p:extLst>
      <p:ext uri="{BB962C8B-B14F-4D97-AF65-F5344CB8AC3E}">
        <p14:creationId xmlns:p14="http://schemas.microsoft.com/office/powerpoint/2010/main" val="12296778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Title IX and You</a:t>
            </a:r>
            <a:endParaRPr lang="en-US" dirty="0"/>
          </a:p>
        </p:txBody>
      </p:sp>
      <p:sp>
        <p:nvSpPr>
          <p:cNvPr id="3" name="Content Placeholder 2"/>
          <p:cNvSpPr>
            <a:spLocks noGrp="1"/>
          </p:cNvSpPr>
          <p:nvPr>
            <p:ph idx="1"/>
          </p:nvPr>
        </p:nvSpPr>
        <p:spPr/>
        <p:txBody>
          <a:bodyPr>
            <a:normAutofit lnSpcReduction="10000"/>
          </a:bodyPr>
          <a:lstStyle/>
          <a:p>
            <a:r>
              <a:rPr lang="en-US" dirty="0" smtClean="0"/>
              <a:t>Title IX started out as a federal law to diminish and eliminate sexual discrimination in education programs or activities that receive federal financial assistance/funds.  A good starting point for information about Title IX can be found at:</a:t>
            </a:r>
            <a:r>
              <a:rPr lang="en-US" dirty="0"/>
              <a:t> </a:t>
            </a:r>
            <a:r>
              <a:rPr lang="en-US" dirty="0" smtClean="0">
                <a:hlinkClick r:id="rId2"/>
              </a:rPr>
              <a:t>h</a:t>
            </a:r>
            <a:r>
              <a:rPr lang="en-US" dirty="0" smtClean="0">
                <a:solidFill>
                  <a:srgbClr val="FFFF00"/>
                </a:solidFill>
              </a:rPr>
              <a:t>ttps</a:t>
            </a:r>
            <a:r>
              <a:rPr lang="en-US" dirty="0">
                <a:solidFill>
                  <a:srgbClr val="FFFF00"/>
                </a:solidFill>
              </a:rPr>
              <a:t>://</a:t>
            </a:r>
            <a:r>
              <a:rPr lang="en-US" dirty="0" smtClean="0">
                <a:solidFill>
                  <a:srgbClr val="FFFF00"/>
                </a:solidFill>
              </a:rPr>
              <a:t>www2.ed.gov/about/offices/list/ocr/docs/tix_dis.html</a:t>
            </a:r>
          </a:p>
          <a:p>
            <a:r>
              <a:rPr lang="en-US" dirty="0" smtClean="0"/>
              <a:t>Title IX considerations apply here in the labs; we will not tolerate any harassment or discrimination based on sex, gender identity, race, etc..  You do not have to tolerate it either.  You have a responsibility to report any violations you see.</a:t>
            </a:r>
          </a:p>
          <a:p>
            <a:r>
              <a:rPr lang="en-US" dirty="0" smtClean="0"/>
              <a:t>If you are having a problem, you can report the issue to Chris/John.  We can address the issue, but have limited abilities, </a:t>
            </a:r>
            <a:r>
              <a:rPr lang="en-US" u="sng" dirty="0" smtClean="0"/>
              <a:t>and</a:t>
            </a:r>
            <a:r>
              <a:rPr lang="en-US" dirty="0" smtClean="0"/>
              <a:t> we are compelled by law and RIT policy to report any such incident to RIT’s Title IX office.  Contact and educational information can be found at: </a:t>
            </a:r>
            <a:r>
              <a:rPr lang="en-US" dirty="0">
                <a:solidFill>
                  <a:srgbClr val="FFFF00"/>
                </a:solidFill>
              </a:rPr>
              <a:t>https://www.rit.edu/fa/compliance/content/training</a:t>
            </a:r>
            <a:endParaRPr lang="en-US" dirty="0" smtClean="0">
              <a:solidFill>
                <a:srgbClr val="FFFF00"/>
              </a:solidFill>
            </a:endParaRPr>
          </a:p>
        </p:txBody>
      </p:sp>
      <p:sp>
        <p:nvSpPr>
          <p:cNvPr id="4" name="Slide Number Placeholder 3"/>
          <p:cNvSpPr>
            <a:spLocks noGrp="1"/>
          </p:cNvSpPr>
          <p:nvPr>
            <p:ph type="sldNum" sz="quarter" idx="12"/>
          </p:nvPr>
        </p:nvSpPr>
        <p:spPr/>
        <p:txBody>
          <a:bodyPr/>
          <a:lstStyle/>
          <a:p>
            <a:fld id="{F39B6CE3-85BB-3B49-A6FD-E02BD84F420E}" type="slidenum">
              <a:rPr lang="en-US" smtClean="0"/>
              <a:t>14</a:t>
            </a:fld>
            <a:endParaRPr lang="en-US"/>
          </a:p>
        </p:txBody>
      </p:sp>
    </p:spTree>
    <p:extLst>
      <p:ext uri="{BB962C8B-B14F-4D97-AF65-F5344CB8AC3E}">
        <p14:creationId xmlns:p14="http://schemas.microsoft.com/office/powerpoint/2010/main" val="18123741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Title IX and You</a:t>
            </a:r>
            <a:endParaRPr lang="en-US" dirty="0"/>
          </a:p>
        </p:txBody>
      </p:sp>
      <p:sp>
        <p:nvSpPr>
          <p:cNvPr id="3" name="Content Placeholder 2"/>
          <p:cNvSpPr>
            <a:spLocks noGrp="1"/>
          </p:cNvSpPr>
          <p:nvPr>
            <p:ph idx="1"/>
          </p:nvPr>
        </p:nvSpPr>
        <p:spPr/>
        <p:txBody>
          <a:bodyPr>
            <a:normAutofit/>
          </a:bodyPr>
          <a:lstStyle/>
          <a:p>
            <a:r>
              <a:rPr lang="en-US" dirty="0" smtClean="0"/>
              <a:t>As of October 2019, New York State requires all student staff to undergo Title IX training.  RIT now mandates this training for its student staff, and our existing labbie crew should have received notification from RIT, and we passed along the announcement we received to the lab crew.</a:t>
            </a:r>
            <a:endParaRPr lang="en-US" dirty="0" smtClean="0">
              <a:solidFill>
                <a:srgbClr val="FFFF00"/>
              </a:solidFill>
            </a:endParaRPr>
          </a:p>
        </p:txBody>
      </p:sp>
      <p:sp>
        <p:nvSpPr>
          <p:cNvPr id="4" name="Slide Number Placeholder 3"/>
          <p:cNvSpPr>
            <a:spLocks noGrp="1"/>
          </p:cNvSpPr>
          <p:nvPr>
            <p:ph type="sldNum" sz="quarter" idx="12"/>
          </p:nvPr>
        </p:nvSpPr>
        <p:spPr/>
        <p:txBody>
          <a:bodyPr/>
          <a:lstStyle/>
          <a:p>
            <a:fld id="{F39B6CE3-85BB-3B49-A6FD-E02BD84F420E}" type="slidenum">
              <a:rPr lang="en-US" smtClean="0"/>
              <a:t>15</a:t>
            </a:fld>
            <a:endParaRPr lang="en-US"/>
          </a:p>
        </p:txBody>
      </p:sp>
    </p:spTree>
    <p:extLst>
      <p:ext uri="{BB962C8B-B14F-4D97-AF65-F5344CB8AC3E}">
        <p14:creationId xmlns:p14="http://schemas.microsoft.com/office/powerpoint/2010/main" val="21484377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Base Job Expectations</a:t>
            </a:r>
            <a:endParaRPr lang="en-US" dirty="0"/>
          </a:p>
        </p:txBody>
      </p:sp>
      <p:sp>
        <p:nvSpPr>
          <p:cNvPr id="3" name="Content Placeholder 2"/>
          <p:cNvSpPr>
            <a:spLocks noGrp="1"/>
          </p:cNvSpPr>
          <p:nvPr>
            <p:ph idx="1"/>
          </p:nvPr>
        </p:nvSpPr>
        <p:spPr/>
        <p:txBody>
          <a:bodyPr>
            <a:normAutofit lnSpcReduction="10000"/>
          </a:bodyPr>
          <a:lstStyle/>
          <a:p>
            <a:r>
              <a:rPr lang="en-US" dirty="0" smtClean="0"/>
              <a:t>Inventory management - understand how to check out/in items:</a:t>
            </a:r>
          </a:p>
          <a:p>
            <a:pPr lvl="1"/>
            <a:r>
              <a:rPr lang="en-US" dirty="0" smtClean="0"/>
              <a:t>Documentation is available in the cage</a:t>
            </a:r>
          </a:p>
          <a:p>
            <a:pPr lvl="1"/>
            <a:r>
              <a:rPr lang="en-US" dirty="0" smtClean="0"/>
              <a:t>Special cases:</a:t>
            </a:r>
          </a:p>
          <a:p>
            <a:pPr lvl="2"/>
            <a:r>
              <a:rPr lang="en-US" strike="sngStrike" dirty="0" smtClean="0">
                <a:solidFill>
                  <a:srgbClr val="FFFF00"/>
                </a:solidFill>
              </a:rPr>
              <a:t>Some items needs the student’s signature.</a:t>
            </a:r>
          </a:p>
          <a:p>
            <a:pPr lvl="2"/>
            <a:r>
              <a:rPr lang="en-US" dirty="0" smtClean="0"/>
              <a:t>Some items need two forms of ID.</a:t>
            </a:r>
          </a:p>
          <a:p>
            <a:pPr lvl="2"/>
            <a:r>
              <a:rPr lang="en-US" dirty="0" smtClean="0"/>
              <a:t>Some items are checked out long-term (there will be a list of authorized students from the course professor posted in the cage) and for those we do not keep the ID card.</a:t>
            </a:r>
          </a:p>
          <a:p>
            <a:pPr lvl="2"/>
            <a:r>
              <a:rPr lang="en-US" dirty="0" smtClean="0"/>
              <a:t>Not all items can be checked out by all students.</a:t>
            </a:r>
          </a:p>
          <a:p>
            <a:pPr lvl="2"/>
            <a:r>
              <a:rPr lang="en-US" dirty="0" smtClean="0">
                <a:solidFill>
                  <a:srgbClr val="FFFF00"/>
                </a:solidFill>
              </a:rPr>
              <a:t>Some items (Apple iPods/iPads/iPhones/etc.) need to have </a:t>
            </a:r>
            <a:r>
              <a:rPr lang="en-US" dirty="0" err="1" smtClean="0">
                <a:solidFill>
                  <a:srgbClr val="FFFF00"/>
                </a:solidFill>
              </a:rPr>
              <a:t>AppleID’s</a:t>
            </a:r>
            <a:r>
              <a:rPr lang="en-US" dirty="0" smtClean="0">
                <a:solidFill>
                  <a:srgbClr val="FFFF00"/>
                </a:solidFill>
              </a:rPr>
              <a:t>, iCloud attachments, and passwords removed by the student before accepting the item for check-in.</a:t>
            </a:r>
          </a:p>
          <a:p>
            <a:pPr lvl="2"/>
            <a:r>
              <a:rPr lang="en-US" dirty="0" smtClean="0"/>
              <a:t>What if a student has forgotten their ID card?</a:t>
            </a:r>
          </a:p>
        </p:txBody>
      </p:sp>
      <p:sp>
        <p:nvSpPr>
          <p:cNvPr id="4" name="Slide Number Placeholder 3"/>
          <p:cNvSpPr>
            <a:spLocks noGrp="1"/>
          </p:cNvSpPr>
          <p:nvPr>
            <p:ph type="sldNum" sz="quarter" idx="12"/>
          </p:nvPr>
        </p:nvSpPr>
        <p:spPr/>
        <p:txBody>
          <a:bodyPr/>
          <a:lstStyle/>
          <a:p>
            <a:fld id="{F39B6CE3-85BB-3B49-A6FD-E02BD84F420E}" type="slidenum">
              <a:rPr lang="en-US" smtClean="0"/>
              <a:t>16</a:t>
            </a:fld>
            <a:endParaRPr lang="en-US"/>
          </a:p>
        </p:txBody>
      </p:sp>
    </p:spTree>
    <p:extLst>
      <p:ext uri="{BB962C8B-B14F-4D97-AF65-F5344CB8AC3E}">
        <p14:creationId xmlns:p14="http://schemas.microsoft.com/office/powerpoint/2010/main" val="16720228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Base Job Expectations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Dress code</a:t>
            </a:r>
          </a:p>
          <a:p>
            <a:pPr lvl="1"/>
            <a:r>
              <a:rPr lang="en-US" dirty="0" smtClean="0"/>
              <a:t>No sandals or open-toed shoes (we don’t want to have to fill out OSHA reports, and don’t want to see you hurt)</a:t>
            </a:r>
          </a:p>
          <a:p>
            <a:pPr lvl="1"/>
            <a:r>
              <a:rPr lang="en-US" dirty="0" smtClean="0"/>
              <a:t>Reasonable (as defined by John and Chris) work attire is expected, you are not going to the beach</a:t>
            </a:r>
          </a:p>
          <a:p>
            <a:pPr lvl="1"/>
            <a:r>
              <a:rPr lang="en-US" dirty="0" smtClean="0"/>
              <a:t>Be respectful of others – no crude/vile/exclusionary/incendiary/hurtful slogans etc.</a:t>
            </a:r>
          </a:p>
          <a:p>
            <a:r>
              <a:rPr lang="en-US" dirty="0" smtClean="0"/>
              <a:t>Resource usage – do not abuse your access</a:t>
            </a:r>
          </a:p>
          <a:p>
            <a:pPr lvl="1"/>
            <a:r>
              <a:rPr lang="en-US" dirty="0" smtClean="0"/>
              <a:t>Do not use labs as private study halls (e.g., the Usability Labs) just because you have swipe access.</a:t>
            </a:r>
          </a:p>
          <a:p>
            <a:pPr lvl="1"/>
            <a:r>
              <a:rPr lang="en-US" dirty="0" smtClean="0"/>
              <a:t>The cage is a workplace, not a place for your friends to hang out</a:t>
            </a:r>
          </a:p>
          <a:p>
            <a:pPr lvl="1"/>
            <a:r>
              <a:rPr lang="en-US" dirty="0" smtClean="0"/>
              <a:t>Headphones  - not while on duty.  Part of your job is to attend to student and faculty needs (one ear bud is ok, as long as you can attend to customer needs)</a:t>
            </a:r>
          </a:p>
          <a:p>
            <a:pPr lvl="1"/>
            <a:endParaRPr lang="en-US" dirty="0" smtClean="0"/>
          </a:p>
        </p:txBody>
      </p:sp>
      <p:sp>
        <p:nvSpPr>
          <p:cNvPr id="4" name="Slide Number Placeholder 3"/>
          <p:cNvSpPr>
            <a:spLocks noGrp="1"/>
          </p:cNvSpPr>
          <p:nvPr>
            <p:ph type="sldNum" sz="quarter" idx="12"/>
          </p:nvPr>
        </p:nvSpPr>
        <p:spPr/>
        <p:txBody>
          <a:bodyPr/>
          <a:lstStyle/>
          <a:p>
            <a:fld id="{F39B6CE3-85BB-3B49-A6FD-E02BD84F420E}" type="slidenum">
              <a:rPr lang="en-US" smtClean="0"/>
              <a:t>17</a:t>
            </a:fld>
            <a:endParaRPr lang="en-US"/>
          </a:p>
        </p:txBody>
      </p:sp>
    </p:spTree>
    <p:extLst>
      <p:ext uri="{BB962C8B-B14F-4D97-AF65-F5344CB8AC3E}">
        <p14:creationId xmlns:p14="http://schemas.microsoft.com/office/powerpoint/2010/main" val="46936045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Base Job Expectations</a:t>
            </a:r>
            <a:endParaRPr lang="en-US" dirty="0"/>
          </a:p>
        </p:txBody>
      </p:sp>
      <p:sp>
        <p:nvSpPr>
          <p:cNvPr id="3" name="Content Placeholder 2"/>
          <p:cNvSpPr>
            <a:spLocks noGrp="1"/>
          </p:cNvSpPr>
          <p:nvPr>
            <p:ph idx="1"/>
          </p:nvPr>
        </p:nvSpPr>
        <p:spPr/>
        <p:txBody>
          <a:bodyPr>
            <a:normAutofit/>
          </a:bodyPr>
          <a:lstStyle/>
          <a:p>
            <a:r>
              <a:rPr lang="en-US" dirty="0" smtClean="0"/>
              <a:t>Initiative</a:t>
            </a:r>
          </a:p>
          <a:p>
            <a:pPr lvl="1"/>
            <a:r>
              <a:rPr lang="en-US" dirty="0" smtClean="0"/>
              <a:t>Make sure labs are clean and tidy</a:t>
            </a:r>
          </a:p>
          <a:p>
            <a:pPr lvl="2"/>
            <a:r>
              <a:rPr lang="en-US" dirty="0" smtClean="0"/>
              <a:t>no debris lying about</a:t>
            </a:r>
          </a:p>
          <a:p>
            <a:pPr lvl="2"/>
            <a:r>
              <a:rPr lang="en-US" dirty="0" smtClean="0"/>
              <a:t>chairs pushed in</a:t>
            </a:r>
          </a:p>
          <a:p>
            <a:pPr lvl="2"/>
            <a:r>
              <a:rPr lang="en-US" dirty="0" smtClean="0"/>
              <a:t>racks patched correctly</a:t>
            </a:r>
          </a:p>
          <a:p>
            <a:pPr lvl="2"/>
            <a:r>
              <a:rPr lang="en-US" dirty="0" smtClean="0"/>
              <a:t>Keyboards and mice plugged in correctly, and reasonably neat</a:t>
            </a:r>
          </a:p>
          <a:p>
            <a:pPr lvl="1"/>
            <a:r>
              <a:rPr lang="en-US" dirty="0" smtClean="0"/>
              <a:t>Unhappiness and potential loss of income can occur  if the labs are a mess and the on-duty labbies are watching YouTube/Netflix/etc.</a:t>
            </a:r>
          </a:p>
          <a:p>
            <a:pPr lvl="1"/>
            <a:r>
              <a:rPr lang="en-US" dirty="0" smtClean="0"/>
              <a:t>Working on homework, watching Netflix etc. is OK, as long as work is done and labs are clean, and faculty/student needs are met.</a:t>
            </a:r>
          </a:p>
          <a:p>
            <a:pPr lvl="1"/>
            <a:endParaRPr lang="en-US" dirty="0" smtClean="0"/>
          </a:p>
        </p:txBody>
      </p:sp>
      <p:sp>
        <p:nvSpPr>
          <p:cNvPr id="4" name="Slide Number Placeholder 3"/>
          <p:cNvSpPr>
            <a:spLocks noGrp="1"/>
          </p:cNvSpPr>
          <p:nvPr>
            <p:ph type="sldNum" sz="quarter" idx="12"/>
          </p:nvPr>
        </p:nvSpPr>
        <p:spPr/>
        <p:txBody>
          <a:bodyPr/>
          <a:lstStyle/>
          <a:p>
            <a:fld id="{F39B6CE3-85BB-3B49-A6FD-E02BD84F420E}" type="slidenum">
              <a:rPr lang="en-US" smtClean="0"/>
              <a:t>18</a:t>
            </a:fld>
            <a:endParaRPr lang="en-US"/>
          </a:p>
        </p:txBody>
      </p:sp>
    </p:spTree>
    <p:extLst>
      <p:ext uri="{BB962C8B-B14F-4D97-AF65-F5344CB8AC3E}">
        <p14:creationId xmlns:p14="http://schemas.microsoft.com/office/powerpoint/2010/main" val="185047201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lstStyle/>
          <a:p>
            <a:r>
              <a:rPr lang="en-US" dirty="0"/>
              <a:t>Basic trouble-shooting </a:t>
            </a:r>
            <a:r>
              <a:rPr lang="en-US" dirty="0" smtClean="0"/>
              <a:t>skills:</a:t>
            </a:r>
          </a:p>
          <a:p>
            <a:pPr lvl="1"/>
            <a:r>
              <a:rPr lang="en-US" dirty="0" smtClean="0"/>
              <a:t>Windows</a:t>
            </a:r>
          </a:p>
          <a:p>
            <a:pPr lvl="1"/>
            <a:r>
              <a:rPr lang="en-US" dirty="0" err="1" smtClean="0"/>
              <a:t>MacOS</a:t>
            </a:r>
            <a:endParaRPr lang="en-US" dirty="0" smtClean="0"/>
          </a:p>
          <a:p>
            <a:pPr lvl="1"/>
            <a:r>
              <a:rPr lang="en-US" dirty="0" smtClean="0"/>
              <a:t>Hardware</a:t>
            </a:r>
          </a:p>
          <a:p>
            <a:pPr lvl="1"/>
            <a:r>
              <a:rPr lang="en-US" dirty="0" smtClean="0"/>
              <a:t>Network</a:t>
            </a:r>
            <a:endParaRPr lang="en-US" dirty="0"/>
          </a:p>
          <a:p>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19</a:t>
            </a:fld>
            <a:endParaRPr lang="en-US"/>
          </a:p>
        </p:txBody>
      </p:sp>
    </p:spTree>
    <p:extLst>
      <p:ext uri="{BB962C8B-B14F-4D97-AF65-F5344CB8AC3E}">
        <p14:creationId xmlns:p14="http://schemas.microsoft.com/office/powerpoint/2010/main" val="32221499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 Back!</a:t>
            </a:r>
            <a:endParaRPr lang="en-US" dirty="0"/>
          </a:p>
        </p:txBody>
      </p:sp>
      <p:sp>
        <p:nvSpPr>
          <p:cNvPr id="3" name="Content Placeholder 2"/>
          <p:cNvSpPr>
            <a:spLocks noGrp="1"/>
          </p:cNvSpPr>
          <p:nvPr>
            <p:ph idx="1"/>
          </p:nvPr>
        </p:nvSpPr>
        <p:spPr/>
        <p:txBody>
          <a:bodyPr/>
          <a:lstStyle/>
          <a:p>
            <a:r>
              <a:rPr lang="en-US" dirty="0" smtClean="0"/>
              <a:t>Lab hours this Spring: Labs open at 7:55AM (07:55), close at 11PM (23:00) on weekdays.  Saturday and Sunday opening is at 09:00 (no Sat/Sun classes, so 09:00 shift start is OK).</a:t>
            </a:r>
          </a:p>
          <a:p>
            <a:pPr lvl="1"/>
            <a:r>
              <a:rPr lang="en-US" dirty="0" smtClean="0"/>
              <a:t>M-F  opening shift labbies should be on shift by 07:55</a:t>
            </a:r>
          </a:p>
          <a:p>
            <a:r>
              <a:rPr lang="en-US" dirty="0" err="1" smtClean="0"/>
              <a:t>Openlab</a:t>
            </a:r>
            <a:r>
              <a:rPr lang="en-US" dirty="0" smtClean="0"/>
              <a:t> (GOL-2670) hours: 24/7!</a:t>
            </a:r>
          </a:p>
          <a:p>
            <a:pPr lvl="1"/>
            <a:r>
              <a:rPr lang="en-US" dirty="0" smtClean="0"/>
              <a:t>Swipe access enabled for IST/CSEC students/staff/faculty.</a:t>
            </a:r>
          </a:p>
          <a:p>
            <a:pPr lvl="1"/>
            <a:r>
              <a:rPr lang="en-US" dirty="0" smtClean="0"/>
              <a:t>Door should remain closed – never propped open.</a:t>
            </a:r>
          </a:p>
          <a:p>
            <a:pPr lvl="1"/>
            <a:r>
              <a:rPr lang="en-US" dirty="0" smtClean="0"/>
              <a:t>If the door is propped open, pleased gently close it.</a:t>
            </a:r>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2</a:t>
            </a:fld>
            <a:endParaRPr lang="en-US"/>
          </a:p>
        </p:txBody>
      </p:sp>
    </p:spTree>
    <p:extLst>
      <p:ext uri="{BB962C8B-B14F-4D97-AF65-F5344CB8AC3E}">
        <p14:creationId xmlns:p14="http://schemas.microsoft.com/office/powerpoint/2010/main" val="26153952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lstStyle/>
          <a:p>
            <a:r>
              <a:rPr lang="en-US" dirty="0"/>
              <a:t>Assist faculty/students with </a:t>
            </a:r>
            <a:r>
              <a:rPr lang="en-US" dirty="0" smtClean="0"/>
              <a:t>problems.</a:t>
            </a:r>
          </a:p>
          <a:p>
            <a:pPr lvl="1"/>
            <a:r>
              <a:rPr lang="en-US" dirty="0" smtClean="0"/>
              <a:t>But - you </a:t>
            </a:r>
            <a:r>
              <a:rPr lang="en-US" dirty="0"/>
              <a:t>are not a TA, </a:t>
            </a:r>
            <a:r>
              <a:rPr lang="en-US" dirty="0" smtClean="0"/>
              <a:t>your </a:t>
            </a:r>
            <a:r>
              <a:rPr lang="en-US" dirty="0"/>
              <a:t>job does not include helping with </a:t>
            </a:r>
            <a:r>
              <a:rPr lang="en-US" dirty="0" smtClean="0"/>
              <a:t>homework, lab assignments </a:t>
            </a:r>
            <a:r>
              <a:rPr lang="en-US" dirty="0"/>
              <a:t>or with </a:t>
            </a:r>
            <a:r>
              <a:rPr lang="en-US" dirty="0" smtClean="0"/>
              <a:t>showing students how </a:t>
            </a:r>
            <a:r>
              <a:rPr lang="en-US" dirty="0"/>
              <a:t>to do course-related </a:t>
            </a:r>
            <a:r>
              <a:rPr lang="en-US" dirty="0" smtClean="0"/>
              <a:t>tasks</a:t>
            </a:r>
            <a:endParaRPr lang="en-US" dirty="0"/>
          </a:p>
          <a:p>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20</a:t>
            </a:fld>
            <a:endParaRPr lang="en-US"/>
          </a:p>
        </p:txBody>
      </p:sp>
    </p:spTree>
    <p:extLst>
      <p:ext uri="{BB962C8B-B14F-4D97-AF65-F5344CB8AC3E}">
        <p14:creationId xmlns:p14="http://schemas.microsoft.com/office/powerpoint/2010/main" val="16389028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lstStyle/>
          <a:p>
            <a:r>
              <a:rPr lang="en-US" dirty="0"/>
              <a:t>Keep labs clean, neat, organized. </a:t>
            </a:r>
            <a:endParaRPr lang="en-US" dirty="0" smtClean="0"/>
          </a:p>
          <a:p>
            <a:pPr lvl="1"/>
            <a:r>
              <a:rPr lang="en-US" dirty="0" smtClean="0"/>
              <a:t>Paper &amp; debris removed.</a:t>
            </a:r>
          </a:p>
          <a:p>
            <a:pPr lvl="1"/>
            <a:r>
              <a:rPr lang="en-US" dirty="0" smtClean="0"/>
              <a:t>Wipe down benches, monitors.</a:t>
            </a:r>
          </a:p>
          <a:p>
            <a:pPr lvl="1"/>
            <a:r>
              <a:rPr lang="en-US" dirty="0" smtClean="0"/>
              <a:t>Chairs pushed in and accounted for.</a:t>
            </a:r>
          </a:p>
          <a:p>
            <a:pPr lvl="1"/>
            <a:r>
              <a:rPr lang="en-US" dirty="0" smtClean="0"/>
              <a:t>Clean up cabling (ensure DHCP cabling is in place in Sys and Net labs). </a:t>
            </a:r>
          </a:p>
          <a:p>
            <a:pPr lvl="1"/>
            <a:r>
              <a:rPr lang="en-US" dirty="0" smtClean="0"/>
              <a:t>Attend to the cleaning schedule (on portal).</a:t>
            </a:r>
          </a:p>
          <a:p>
            <a:r>
              <a:rPr lang="en-US" dirty="0"/>
              <a:t>No Food in labs (closed drink containers OK)!</a:t>
            </a:r>
          </a:p>
          <a:p>
            <a:pPr lvl="1"/>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21</a:t>
            </a:fld>
            <a:endParaRPr lang="en-US"/>
          </a:p>
        </p:txBody>
      </p:sp>
    </p:spTree>
    <p:extLst>
      <p:ext uri="{BB962C8B-B14F-4D97-AF65-F5344CB8AC3E}">
        <p14:creationId xmlns:p14="http://schemas.microsoft.com/office/powerpoint/2010/main" val="24727144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normAutofit fontScale="85000" lnSpcReduction="10000"/>
          </a:bodyPr>
          <a:lstStyle/>
          <a:p>
            <a:r>
              <a:rPr lang="en-US" dirty="0" smtClean="0"/>
              <a:t>Usability</a:t>
            </a:r>
          </a:p>
          <a:p>
            <a:pPr lvl="1"/>
            <a:r>
              <a:rPr lang="en-US" dirty="0" smtClean="0"/>
              <a:t>“Head counts” for certain labs, - at 15 minutes after the hour, every hour we are open.  Fill in the Google sheet (find it on the portal under the “</a:t>
            </a:r>
            <a:r>
              <a:rPr lang="en-US" i="1" dirty="0" smtClean="0"/>
              <a:t>Resources</a:t>
            </a:r>
            <a:r>
              <a:rPr lang="en-US" dirty="0" smtClean="0"/>
              <a:t>” tab).</a:t>
            </a:r>
          </a:p>
          <a:p>
            <a:pPr lvl="1"/>
            <a:r>
              <a:rPr lang="en-US" dirty="0" smtClean="0"/>
              <a:t>At 15 minutes before the hour, the other labbie should do a “walk about” and check on the labs (unless you are swamped in the cage).</a:t>
            </a:r>
          </a:p>
          <a:p>
            <a:r>
              <a:rPr lang="en-US" dirty="0" smtClean="0"/>
              <a:t>Inventory</a:t>
            </a:r>
          </a:p>
          <a:p>
            <a:pPr lvl="1"/>
            <a:r>
              <a:rPr lang="en-US" dirty="0" smtClean="0"/>
              <a:t>Check that all lab computers/monitors/keyboards/mice are in place and functional.</a:t>
            </a:r>
          </a:p>
          <a:p>
            <a:pPr lvl="1"/>
            <a:r>
              <a:rPr lang="en-US" dirty="0" smtClean="0"/>
              <a:t>Repair non-functioning computers – if necessary, deploy spare computers.  Many of our lab computers are under warranty, so fix simple problems, deploy a spare if a serious problem and have the vendor come in to repair.</a:t>
            </a:r>
          </a:p>
          <a:p>
            <a:r>
              <a:rPr lang="en-US" dirty="0" smtClean="0"/>
              <a:t>Imaging</a:t>
            </a:r>
          </a:p>
          <a:p>
            <a:pPr lvl="1"/>
            <a:r>
              <a:rPr lang="en-US" dirty="0" smtClean="0"/>
              <a:t>When necessary (John/Chris/Chintamani/labbie) can re-image lab systems.</a:t>
            </a:r>
          </a:p>
          <a:p>
            <a:pPr lvl="2"/>
            <a:r>
              <a:rPr lang="en-US" dirty="0" smtClean="0"/>
              <a:t>Learn </a:t>
            </a:r>
            <a:r>
              <a:rPr lang="en-US" i="1" dirty="0" smtClean="0"/>
              <a:t>Symantec Ghost Solutions Suite </a:t>
            </a:r>
            <a:r>
              <a:rPr lang="en-US" dirty="0" smtClean="0"/>
              <a:t>and </a:t>
            </a:r>
            <a:r>
              <a:rPr lang="en-US" i="1" dirty="0" err="1" smtClean="0"/>
              <a:t>DeepFreeze</a:t>
            </a:r>
            <a:r>
              <a:rPr lang="en-US" dirty="0" smtClean="0"/>
              <a:t> operation.</a:t>
            </a:r>
          </a:p>
          <a:p>
            <a:pPr lvl="2"/>
            <a:r>
              <a:rPr lang="en-US" dirty="0" smtClean="0"/>
              <a:t>Monolithic images no longer viable for macOS as of High Sierra (10.13.6)</a:t>
            </a:r>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22</a:t>
            </a:fld>
            <a:endParaRPr lang="en-US"/>
          </a:p>
        </p:txBody>
      </p:sp>
    </p:spTree>
    <p:extLst>
      <p:ext uri="{BB962C8B-B14F-4D97-AF65-F5344CB8AC3E}">
        <p14:creationId xmlns:p14="http://schemas.microsoft.com/office/powerpoint/2010/main" val="25157344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normAutofit/>
          </a:bodyPr>
          <a:lstStyle/>
          <a:p>
            <a:r>
              <a:rPr lang="en-US" dirty="0" smtClean="0"/>
              <a:t>Communication</a:t>
            </a:r>
          </a:p>
          <a:p>
            <a:pPr lvl="1"/>
            <a:r>
              <a:rPr lang="en-US" dirty="0" smtClean="0"/>
              <a:t> If you are having problems or are overwhelmed, let John/Chris know.</a:t>
            </a:r>
          </a:p>
          <a:p>
            <a:pPr lvl="1"/>
            <a:r>
              <a:rPr lang="en-US" dirty="0" smtClean="0"/>
              <a:t>Attend to your email, not just while on shift.</a:t>
            </a:r>
          </a:p>
          <a:p>
            <a:pPr lvl="1"/>
            <a:r>
              <a:rPr lang="en-US" dirty="0" smtClean="0"/>
              <a:t>Be on Slack while on shift, and if possible, before your shift and for a bit after your shift.</a:t>
            </a:r>
          </a:p>
          <a:p>
            <a:r>
              <a:rPr lang="en-US" dirty="0" smtClean="0"/>
              <a:t>Discover problems early, do not let them grow.</a:t>
            </a:r>
          </a:p>
          <a:p>
            <a:r>
              <a:rPr lang="en-US" dirty="0" smtClean="0">
                <a:solidFill>
                  <a:srgbClr val="FFFF00"/>
                </a:solidFill>
              </a:rPr>
              <a:t>Do not wait for another labbie to correct a problem.  Ask for help/advice if you need it (we may point you to some documentation or suggest you “use the Googles”).  John, Chris, Chintamani, and other labbies should be willing to help you.</a:t>
            </a:r>
          </a:p>
          <a:p>
            <a:pPr marL="0" indent="0">
              <a:buNone/>
            </a:pPr>
            <a:endParaRPr lang="en-US" dirty="0" smtClean="0"/>
          </a:p>
        </p:txBody>
      </p:sp>
      <p:sp>
        <p:nvSpPr>
          <p:cNvPr id="4" name="Slide Number Placeholder 3"/>
          <p:cNvSpPr>
            <a:spLocks noGrp="1"/>
          </p:cNvSpPr>
          <p:nvPr>
            <p:ph type="sldNum" sz="quarter" idx="12"/>
          </p:nvPr>
        </p:nvSpPr>
        <p:spPr/>
        <p:txBody>
          <a:bodyPr/>
          <a:lstStyle/>
          <a:p>
            <a:fld id="{F39B6CE3-85BB-3B49-A6FD-E02BD84F420E}" type="slidenum">
              <a:rPr lang="en-US" smtClean="0"/>
              <a:t>23</a:t>
            </a:fld>
            <a:endParaRPr lang="en-US"/>
          </a:p>
        </p:txBody>
      </p:sp>
    </p:spTree>
    <p:extLst>
      <p:ext uri="{BB962C8B-B14F-4D97-AF65-F5344CB8AC3E}">
        <p14:creationId xmlns:p14="http://schemas.microsoft.com/office/powerpoint/2010/main" val="12581906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normAutofit/>
          </a:bodyPr>
          <a:lstStyle/>
          <a:p>
            <a:r>
              <a:rPr lang="en-US" dirty="0" smtClean="0"/>
              <a:t>Consequences</a:t>
            </a:r>
          </a:p>
          <a:p>
            <a:pPr lvl="1"/>
            <a:r>
              <a:rPr lang="en-US" dirty="0" smtClean="0"/>
              <a:t>For some failures/issues, we will provide a verbal and/or email warning.</a:t>
            </a:r>
          </a:p>
          <a:p>
            <a:pPr lvl="1"/>
            <a:r>
              <a:rPr lang="en-US" dirty="0" smtClean="0"/>
              <a:t>For repeat and/or serious failures/issues we will provide a formal written ‘disciplinary action’ that goes in your folder.  You may be restricted from picking up extra shifts.</a:t>
            </a:r>
          </a:p>
          <a:p>
            <a:pPr lvl="1"/>
            <a:r>
              <a:rPr lang="en-US" dirty="0" smtClean="0"/>
              <a:t>A second formal written disciplinary action may result in termination depending on the nature/severity of the issue (a third such instance will guarantee termination).</a:t>
            </a:r>
          </a:p>
          <a:p>
            <a:pPr lvl="1"/>
            <a:r>
              <a:rPr lang="en-US" dirty="0" smtClean="0"/>
              <a:t>Especially egregious issues may result in immediate termination.</a:t>
            </a:r>
          </a:p>
        </p:txBody>
      </p:sp>
      <p:sp>
        <p:nvSpPr>
          <p:cNvPr id="4" name="Slide Number Placeholder 3"/>
          <p:cNvSpPr>
            <a:spLocks noGrp="1"/>
          </p:cNvSpPr>
          <p:nvPr>
            <p:ph type="sldNum" sz="quarter" idx="12"/>
          </p:nvPr>
        </p:nvSpPr>
        <p:spPr/>
        <p:txBody>
          <a:bodyPr/>
          <a:lstStyle/>
          <a:p>
            <a:fld id="{F39B6CE3-85BB-3B49-A6FD-E02BD84F420E}" type="slidenum">
              <a:rPr lang="en-US" smtClean="0"/>
              <a:t>24</a:t>
            </a:fld>
            <a:endParaRPr lang="en-US"/>
          </a:p>
        </p:txBody>
      </p:sp>
    </p:spTree>
    <p:extLst>
      <p:ext uri="{BB962C8B-B14F-4D97-AF65-F5344CB8AC3E}">
        <p14:creationId xmlns:p14="http://schemas.microsoft.com/office/powerpoint/2010/main" val="2984142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Base Job Expectations</a:t>
            </a:r>
            <a:endParaRPr lang="en-US" dirty="0"/>
          </a:p>
        </p:txBody>
      </p:sp>
      <p:sp>
        <p:nvSpPr>
          <p:cNvPr id="3" name="Content Placeholder 2"/>
          <p:cNvSpPr>
            <a:spLocks noGrp="1"/>
          </p:cNvSpPr>
          <p:nvPr>
            <p:ph idx="1"/>
          </p:nvPr>
        </p:nvSpPr>
        <p:spPr>
          <a:xfrm>
            <a:off x="838200" y="1825625"/>
            <a:ext cx="10515600" cy="4546146"/>
          </a:xfrm>
        </p:spPr>
        <p:txBody>
          <a:bodyPr>
            <a:normAutofit lnSpcReduction="10000"/>
          </a:bodyPr>
          <a:lstStyle/>
          <a:p>
            <a:r>
              <a:rPr lang="is-IS" sz="3200" dirty="0" smtClean="0">
                <a:solidFill>
                  <a:srgbClr val="FFFF00"/>
                </a:solidFill>
              </a:rPr>
              <a:t>INITIATIVE!!!</a:t>
            </a:r>
          </a:p>
          <a:p>
            <a:r>
              <a:rPr lang="is-IS" dirty="0" smtClean="0"/>
              <a:t>There are always things to do in the labs – find them and take care of them</a:t>
            </a:r>
          </a:p>
          <a:p>
            <a:pPr lvl="1"/>
            <a:r>
              <a:rPr lang="is-IS" dirty="0" smtClean="0"/>
              <a:t>Are all cables managed properly? No?  Then fix them?</a:t>
            </a:r>
          </a:p>
          <a:p>
            <a:pPr lvl="1"/>
            <a:r>
              <a:rPr lang="is-IS" dirty="0" smtClean="0"/>
              <a:t>Someone eating in the labs? Ask them to put the food away or step out to finish.</a:t>
            </a:r>
          </a:p>
          <a:p>
            <a:pPr lvl="1"/>
            <a:r>
              <a:rPr lang="is-IS" dirty="0" smtClean="0"/>
              <a:t>Are the labs clean?   Monitors smudged with finger prints? Chairs, keyboards, etc. in disarray?  Straighten things up.   </a:t>
            </a:r>
            <a:r>
              <a:rPr lang="is-IS" i="1" dirty="0" smtClean="0">
                <a:solidFill>
                  <a:srgbClr val="FFFF00"/>
                </a:solidFill>
              </a:rPr>
              <a:t>Make the Lab Great Again </a:t>
            </a:r>
            <a:r>
              <a:rPr lang="is-IS" dirty="0" smtClean="0"/>
              <a:t>(MLGA???)</a:t>
            </a:r>
          </a:p>
          <a:p>
            <a:pPr lvl="1"/>
            <a:r>
              <a:rPr lang="is-IS" dirty="0" smtClean="0"/>
              <a:t> If you are not otherwise busy helping faculty/students or dealing with problems, one of the labbies on shift should periodically check on labs – do </a:t>
            </a:r>
            <a:r>
              <a:rPr lang="is-IS" dirty="0"/>
              <a:t>a </a:t>
            </a:r>
            <a:r>
              <a:rPr lang="is-IS" dirty="0" smtClean="0"/>
              <a:t>“walk about“</a:t>
            </a:r>
          </a:p>
          <a:p>
            <a:pPr lvl="2"/>
            <a:r>
              <a:rPr lang="is-IS" dirty="0" smtClean="0"/>
              <a:t>Are labs that should be locked, locked?</a:t>
            </a:r>
          </a:p>
          <a:p>
            <a:pPr lvl="2"/>
            <a:r>
              <a:rPr lang="is-IS" dirty="0" smtClean="0"/>
              <a:t>Is anyone eating in the labs?</a:t>
            </a:r>
          </a:p>
          <a:p>
            <a:pPr lvl="2"/>
            <a:r>
              <a:rPr lang="is-IS" dirty="0" smtClean="0"/>
              <a:t>Does the openlab printer need toner/paper?</a:t>
            </a:r>
          </a:p>
          <a:p>
            <a:pPr lvl="2"/>
            <a:r>
              <a:rPr lang="is-IS" dirty="0" smtClean="0"/>
              <a:t>Are the teaching labs messy?</a:t>
            </a:r>
          </a:p>
        </p:txBody>
      </p:sp>
      <p:sp>
        <p:nvSpPr>
          <p:cNvPr id="4" name="Slide Number Placeholder 3"/>
          <p:cNvSpPr>
            <a:spLocks noGrp="1"/>
          </p:cNvSpPr>
          <p:nvPr>
            <p:ph type="sldNum" sz="quarter" idx="12"/>
          </p:nvPr>
        </p:nvSpPr>
        <p:spPr/>
        <p:txBody>
          <a:bodyPr/>
          <a:lstStyle/>
          <a:p>
            <a:fld id="{F39B6CE3-85BB-3B49-A6FD-E02BD84F420E}" type="slidenum">
              <a:rPr lang="en-US" smtClean="0"/>
              <a:t>25</a:t>
            </a:fld>
            <a:endParaRPr lang="en-US"/>
          </a:p>
        </p:txBody>
      </p:sp>
    </p:spTree>
    <p:extLst>
      <p:ext uri="{BB962C8B-B14F-4D97-AF65-F5344CB8AC3E}">
        <p14:creationId xmlns:p14="http://schemas.microsoft.com/office/powerpoint/2010/main" val="25212178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Base Job Expectations</a:t>
            </a:r>
            <a:endParaRPr lang="en-US" dirty="0"/>
          </a:p>
        </p:txBody>
      </p:sp>
      <p:sp>
        <p:nvSpPr>
          <p:cNvPr id="3" name="Content Placeholder 2"/>
          <p:cNvSpPr>
            <a:spLocks noGrp="1"/>
          </p:cNvSpPr>
          <p:nvPr>
            <p:ph idx="1"/>
          </p:nvPr>
        </p:nvSpPr>
        <p:spPr>
          <a:xfrm>
            <a:off x="838200" y="1825625"/>
            <a:ext cx="10515600" cy="4546146"/>
          </a:xfrm>
        </p:spPr>
        <p:txBody>
          <a:bodyPr>
            <a:normAutofit/>
          </a:bodyPr>
          <a:lstStyle/>
          <a:p>
            <a:r>
              <a:rPr lang="is-IS" dirty="0" smtClean="0"/>
              <a:t>Is it OK to study while on shift, watch Netflix, listen to music?</a:t>
            </a:r>
          </a:p>
          <a:p>
            <a:r>
              <a:rPr lang="is-IS" dirty="0" smtClean="0"/>
              <a:t>The answer is a resounding and enthusiastic “Maybe“</a:t>
            </a:r>
          </a:p>
          <a:p>
            <a:pPr lvl="1"/>
            <a:r>
              <a:rPr lang="is-IS" dirty="0"/>
              <a:t>The answer is </a:t>
            </a:r>
            <a:r>
              <a:rPr lang="is-IS" dirty="0" smtClean="0"/>
              <a:t>“Yes“ if the labs are in great shape. </a:t>
            </a:r>
          </a:p>
          <a:p>
            <a:pPr lvl="1"/>
            <a:r>
              <a:rPr lang="is-IS" dirty="0"/>
              <a:t>If there is anything that John or Chris might see as a problem in the labs if they walk through, then the answer is </a:t>
            </a:r>
            <a:r>
              <a:rPr lang="is-IS" dirty="0" smtClean="0"/>
              <a:t>“No“</a:t>
            </a:r>
          </a:p>
          <a:p>
            <a:r>
              <a:rPr lang="is-IS" dirty="0" smtClean="0"/>
              <a:t>John/Chris might grab you from the cage, take you to a lab, and say  "show me three things wrong in this lab“.</a:t>
            </a:r>
          </a:p>
          <a:p>
            <a:endParaRPr lang="is-IS" dirty="0" smtClean="0"/>
          </a:p>
        </p:txBody>
      </p:sp>
      <p:sp>
        <p:nvSpPr>
          <p:cNvPr id="4" name="Slide Number Placeholder 3"/>
          <p:cNvSpPr>
            <a:spLocks noGrp="1"/>
          </p:cNvSpPr>
          <p:nvPr>
            <p:ph type="sldNum" sz="quarter" idx="12"/>
          </p:nvPr>
        </p:nvSpPr>
        <p:spPr/>
        <p:txBody>
          <a:bodyPr/>
          <a:lstStyle/>
          <a:p>
            <a:fld id="{F39B6CE3-85BB-3B49-A6FD-E02BD84F420E}" type="slidenum">
              <a:rPr lang="en-US" smtClean="0"/>
              <a:t>26</a:t>
            </a:fld>
            <a:endParaRPr lang="en-US"/>
          </a:p>
        </p:txBody>
      </p:sp>
    </p:spTree>
    <p:extLst>
      <p:ext uri="{BB962C8B-B14F-4D97-AF65-F5344CB8AC3E}">
        <p14:creationId xmlns:p14="http://schemas.microsoft.com/office/powerpoint/2010/main" val="25637861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Printing in the Labs</a:t>
            </a:r>
            <a:endParaRPr lang="en-US" dirty="0"/>
          </a:p>
        </p:txBody>
      </p:sp>
      <p:sp>
        <p:nvSpPr>
          <p:cNvPr id="3" name="Content Placeholder 2"/>
          <p:cNvSpPr>
            <a:spLocks noGrp="1"/>
          </p:cNvSpPr>
          <p:nvPr>
            <p:ph idx="1"/>
          </p:nvPr>
        </p:nvSpPr>
        <p:spPr>
          <a:xfrm>
            <a:off x="838200" y="1825625"/>
            <a:ext cx="10515600" cy="4546146"/>
          </a:xfrm>
        </p:spPr>
        <p:txBody>
          <a:bodyPr>
            <a:normAutofit lnSpcReduction="10000"/>
          </a:bodyPr>
          <a:lstStyle/>
          <a:p>
            <a:r>
              <a:rPr lang="en-US" dirty="0" smtClean="0"/>
              <a:t>Two printers </a:t>
            </a:r>
            <a:r>
              <a:rPr lang="en-US" b="1" u="sng" dirty="0" smtClean="0">
                <a:solidFill>
                  <a:srgbClr val="FFFF00"/>
                </a:solidFill>
              </a:rPr>
              <a:t>were</a:t>
            </a:r>
            <a:r>
              <a:rPr lang="en-US" dirty="0" smtClean="0">
                <a:solidFill>
                  <a:srgbClr val="FFFF00"/>
                </a:solidFill>
              </a:rPr>
              <a:t> </a:t>
            </a:r>
            <a:r>
              <a:rPr lang="en-US" dirty="0" smtClean="0"/>
              <a:t>available for students:</a:t>
            </a:r>
          </a:p>
          <a:p>
            <a:pPr lvl="1"/>
            <a:r>
              <a:rPr lang="en-US" sz="2000" dirty="0" smtClean="0"/>
              <a:t>Cage printer (Jimmy)</a:t>
            </a:r>
          </a:p>
          <a:p>
            <a:pPr lvl="1"/>
            <a:r>
              <a:rPr lang="en-US" sz="2000" dirty="0" err="1" smtClean="0"/>
              <a:t>Openlab</a:t>
            </a:r>
            <a:r>
              <a:rPr lang="en-US" sz="2000" dirty="0" smtClean="0"/>
              <a:t> printer (John)</a:t>
            </a:r>
          </a:p>
          <a:p>
            <a:r>
              <a:rPr lang="en-US" i="1" dirty="0" err="1" smtClean="0"/>
              <a:t>PaperCut</a:t>
            </a:r>
            <a:r>
              <a:rPr lang="en-US" dirty="0" smtClean="0"/>
              <a:t>:</a:t>
            </a:r>
          </a:p>
          <a:p>
            <a:pPr lvl="1"/>
            <a:r>
              <a:rPr lang="en-US" dirty="0" smtClean="0"/>
              <a:t>A web-based printing facility (and is an item in ‘Start’ menu).</a:t>
            </a:r>
          </a:p>
          <a:p>
            <a:pPr lvl="1"/>
            <a:r>
              <a:rPr lang="en-US" dirty="0" smtClean="0"/>
              <a:t>Only prints Microsoft files (Word, Excel, </a:t>
            </a:r>
            <a:r>
              <a:rPr lang="is-IS" dirty="0" smtClean="0"/>
              <a:t>…) and PDF files (but e.g., embed a JPG file in a Word doc to print it...).</a:t>
            </a:r>
          </a:p>
          <a:p>
            <a:pPr lvl="1"/>
            <a:r>
              <a:rPr lang="is-IS" dirty="0" smtClean="0"/>
              <a:t>Only works for IST/CSEC students (student must login to PaperCut) and is limited to 150 pages/semester.  There is also a limit on the number of pages in any one document.</a:t>
            </a:r>
          </a:p>
          <a:p>
            <a:pPr lvl="1"/>
            <a:r>
              <a:rPr lang="is-IS" dirty="0" smtClean="0"/>
              <a:t>Student printing problems – collect the date/time, RIT username and full name, number of pages that were a problem and what happened – pass to John/Chris.</a:t>
            </a:r>
          </a:p>
          <a:p>
            <a:r>
              <a:rPr lang="is-IS" dirty="0" smtClean="0"/>
              <a:t>You may need to unjam printer or add paper or toner cartridges.</a:t>
            </a:r>
          </a:p>
        </p:txBody>
      </p:sp>
      <p:sp>
        <p:nvSpPr>
          <p:cNvPr id="4" name="Slide Number Placeholder 3"/>
          <p:cNvSpPr>
            <a:spLocks noGrp="1"/>
          </p:cNvSpPr>
          <p:nvPr>
            <p:ph type="sldNum" sz="quarter" idx="12"/>
          </p:nvPr>
        </p:nvSpPr>
        <p:spPr/>
        <p:txBody>
          <a:bodyPr/>
          <a:lstStyle/>
          <a:p>
            <a:fld id="{F39B6CE3-85BB-3B49-A6FD-E02BD84F420E}" type="slidenum">
              <a:rPr lang="en-US" smtClean="0"/>
              <a:t>27</a:t>
            </a:fld>
            <a:endParaRPr lang="en-US"/>
          </a:p>
        </p:txBody>
      </p:sp>
    </p:spTree>
    <p:extLst>
      <p:ext uri="{BB962C8B-B14F-4D97-AF65-F5344CB8AC3E}">
        <p14:creationId xmlns:p14="http://schemas.microsoft.com/office/powerpoint/2010/main" val="18699026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Printing in the Labs</a:t>
            </a:r>
            <a:endParaRPr lang="en-US" dirty="0"/>
          </a:p>
        </p:txBody>
      </p:sp>
      <p:sp>
        <p:nvSpPr>
          <p:cNvPr id="3" name="Content Placeholder 2"/>
          <p:cNvSpPr>
            <a:spLocks noGrp="1"/>
          </p:cNvSpPr>
          <p:nvPr>
            <p:ph idx="1"/>
          </p:nvPr>
        </p:nvSpPr>
        <p:spPr>
          <a:xfrm>
            <a:off x="838200" y="1825625"/>
            <a:ext cx="10515600" cy="4546146"/>
          </a:xfrm>
        </p:spPr>
        <p:txBody>
          <a:bodyPr>
            <a:normAutofit/>
          </a:bodyPr>
          <a:lstStyle/>
          <a:p>
            <a:r>
              <a:rPr lang="is-IS" dirty="0" smtClean="0"/>
              <a:t>ITS manages the PaperCut server, and currently (2019-12-17) it is not able to print.  We did not change anything, and the printers work, so until ITS figures out their problem:</a:t>
            </a:r>
          </a:p>
          <a:p>
            <a:pPr lvl="1"/>
            <a:r>
              <a:rPr lang="is-IS" dirty="0" smtClean="0"/>
              <a:t>Students need to bring a flash drive  with their PDF document to the cage</a:t>
            </a:r>
          </a:p>
          <a:p>
            <a:pPr lvl="1"/>
            <a:r>
              <a:rPr lang="is-IS" dirty="0" smtClean="0"/>
              <a:t>The labbie on duty (you) will print their document from the cage computer.</a:t>
            </a:r>
          </a:p>
          <a:p>
            <a:pPr lvl="2"/>
            <a:r>
              <a:rPr lang="is-IS" dirty="0" smtClean="0"/>
              <a:t>We will only print  iSchool (IST, ISTE, NSSA, HCI, HCC) and CSEC course-related materials for assignments (e.g., sign-off sheets for lab reports).</a:t>
            </a:r>
          </a:p>
          <a:p>
            <a:pPr lvl="2"/>
            <a:r>
              <a:rPr lang="is-IS" dirty="0" smtClean="0"/>
              <a:t>We are not printing e-books, resumes, boarding passes, job applications, etc.  We are not printing biology or chemistry or English assignments.   These can be printed in the library, at the hub, or in the appropriate department.</a:t>
            </a:r>
          </a:p>
          <a:p>
            <a:pPr lvl="1"/>
            <a:r>
              <a:rPr lang="is-IS" dirty="0" smtClean="0"/>
              <a:t>The Openlab printer is currently not available (we do not station a labbie in Openlab to print for the students).</a:t>
            </a:r>
          </a:p>
        </p:txBody>
      </p:sp>
      <p:sp>
        <p:nvSpPr>
          <p:cNvPr id="4" name="Slide Number Placeholder 3"/>
          <p:cNvSpPr>
            <a:spLocks noGrp="1"/>
          </p:cNvSpPr>
          <p:nvPr>
            <p:ph type="sldNum" sz="quarter" idx="12"/>
          </p:nvPr>
        </p:nvSpPr>
        <p:spPr/>
        <p:txBody>
          <a:bodyPr/>
          <a:lstStyle/>
          <a:p>
            <a:fld id="{F39B6CE3-85BB-3B49-A6FD-E02BD84F420E}" type="slidenum">
              <a:rPr lang="en-US" smtClean="0"/>
              <a:t>28</a:t>
            </a:fld>
            <a:endParaRPr lang="en-US"/>
          </a:p>
        </p:txBody>
      </p:sp>
    </p:spTree>
    <p:extLst>
      <p:ext uri="{BB962C8B-B14F-4D97-AF65-F5344CB8AC3E}">
        <p14:creationId xmlns:p14="http://schemas.microsoft.com/office/powerpoint/2010/main" val="299763795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0629"/>
            <a:ext cx="10515600" cy="1233714"/>
          </a:xfrm>
        </p:spPr>
        <p:txBody>
          <a:bodyPr>
            <a:normAutofit fontScale="90000"/>
          </a:bodyPr>
          <a:lstStyle/>
          <a:p>
            <a:r>
              <a:rPr lang="en-US" b="1" smtClean="0"/>
              <a:t>Some useful URLs</a:t>
            </a:r>
            <a:br>
              <a:rPr lang="en-US" b="1" smtClean="0"/>
            </a:br>
            <a:endParaRPr lang="en-US"/>
          </a:p>
        </p:txBody>
      </p:sp>
      <p:sp>
        <p:nvSpPr>
          <p:cNvPr id="3" name="Content Placeholder 2"/>
          <p:cNvSpPr>
            <a:spLocks noGrp="1"/>
          </p:cNvSpPr>
          <p:nvPr>
            <p:ph idx="1"/>
          </p:nvPr>
        </p:nvSpPr>
        <p:spPr/>
        <p:txBody>
          <a:bodyPr>
            <a:normAutofit/>
          </a:bodyPr>
          <a:lstStyle/>
          <a:p>
            <a:pPr lvl="0"/>
            <a:r>
              <a:rPr lang="en-US" dirty="0" smtClean="0"/>
              <a:t>Timecard </a:t>
            </a:r>
            <a:r>
              <a:rPr lang="en-US" dirty="0"/>
              <a:t>review: </a:t>
            </a:r>
            <a:r>
              <a:rPr lang="en-US" dirty="0">
                <a:solidFill>
                  <a:srgbClr val="FFFF00"/>
                </a:solidFill>
              </a:rPr>
              <a:t>https://</a:t>
            </a:r>
            <a:r>
              <a:rPr lang="en-US" dirty="0" smtClean="0">
                <a:solidFill>
                  <a:srgbClr val="FFFF00"/>
                </a:solidFill>
              </a:rPr>
              <a:t>fastapps.rit.edu/kronosTimecard/login</a:t>
            </a:r>
          </a:p>
          <a:p>
            <a:pPr lvl="0"/>
            <a:r>
              <a:rPr lang="en-US" dirty="0" smtClean="0"/>
              <a:t>IST </a:t>
            </a:r>
            <a:r>
              <a:rPr lang="en-US" dirty="0"/>
              <a:t>Labs Site: </a:t>
            </a:r>
            <a:r>
              <a:rPr lang="en-US" u="sng" dirty="0">
                <a:solidFill>
                  <a:srgbClr val="FFFF00"/>
                </a:solidFill>
              </a:rPr>
              <a:t>http://www.istlabs.rit.edu</a:t>
            </a:r>
            <a:endParaRPr lang="en-US" dirty="0">
              <a:solidFill>
                <a:srgbClr val="FFFF00"/>
              </a:solidFill>
            </a:endParaRPr>
          </a:p>
          <a:p>
            <a:pPr lvl="0"/>
            <a:r>
              <a:rPr lang="en-US" dirty="0" smtClean="0"/>
              <a:t>Bill </a:t>
            </a:r>
            <a:r>
              <a:rPr lang="en-US" dirty="0"/>
              <a:t>Site (</a:t>
            </a:r>
            <a:r>
              <a:rPr lang="en-US" i="1" dirty="0"/>
              <a:t>access to Kronos punching, only within IST labs</a:t>
            </a:r>
            <a:r>
              <a:rPr lang="en-US" dirty="0"/>
              <a:t>): </a:t>
            </a:r>
            <a:r>
              <a:rPr lang="en-US" u="sng" dirty="0">
                <a:solidFill>
                  <a:srgbClr val="FFFF00"/>
                </a:solidFill>
              </a:rPr>
              <a:t>http://bill.istlabs.rit.edu</a:t>
            </a:r>
            <a:endParaRPr lang="en-US" dirty="0">
              <a:solidFill>
                <a:srgbClr val="FFFF00"/>
              </a:solidFill>
            </a:endParaRPr>
          </a:p>
          <a:p>
            <a:pPr lvl="0"/>
            <a:r>
              <a:rPr lang="en-US" dirty="0"/>
              <a:t>Student Staff Web Portal (missed punches, blog, etc., </a:t>
            </a:r>
            <a:r>
              <a:rPr lang="en-US" dirty="0" smtClean="0"/>
              <a:t>accessible outside of labs</a:t>
            </a:r>
            <a:r>
              <a:rPr lang="en-US" dirty="0"/>
              <a:t>): </a:t>
            </a:r>
            <a:r>
              <a:rPr lang="en-US" u="sng" dirty="0">
                <a:solidFill>
                  <a:srgbClr val="FFFF00"/>
                </a:solidFill>
              </a:rPr>
              <a:t>https</a:t>
            </a:r>
            <a:r>
              <a:rPr lang="en-US" u="sng" dirty="0" smtClean="0">
                <a:solidFill>
                  <a:srgbClr val="FFFF00"/>
                </a:solidFill>
              </a:rPr>
              <a:t>://workportal.rit.edu/ist/ </a:t>
            </a:r>
            <a:endParaRPr lang="en-US" dirty="0">
              <a:solidFill>
                <a:srgbClr val="FFFF00"/>
              </a:solidFill>
            </a:endParaRPr>
          </a:p>
          <a:p>
            <a:pPr lvl="0"/>
            <a:r>
              <a:rPr lang="en-US" dirty="0"/>
              <a:t>For missed punches, </a:t>
            </a:r>
            <a:r>
              <a:rPr lang="en-US" u="sng" dirty="0">
                <a:solidFill>
                  <a:srgbClr val="FFFF00"/>
                </a:solidFill>
              </a:rPr>
              <a:t>https</a:t>
            </a:r>
            <a:r>
              <a:rPr lang="en-US" u="sng" dirty="0" smtClean="0">
                <a:solidFill>
                  <a:srgbClr val="FFFF00"/>
                </a:solidFill>
              </a:rPr>
              <a:t>://workportal.rit.edu/ist/punches/create</a:t>
            </a:r>
            <a:endParaRPr lang="en-US" dirty="0">
              <a:solidFill>
                <a:srgbClr val="FFFF00"/>
              </a:solidFill>
            </a:endParaRPr>
          </a:p>
        </p:txBody>
      </p:sp>
      <p:sp>
        <p:nvSpPr>
          <p:cNvPr id="4" name="Slide Number Placeholder 3"/>
          <p:cNvSpPr>
            <a:spLocks noGrp="1"/>
          </p:cNvSpPr>
          <p:nvPr>
            <p:ph type="sldNum" sz="quarter" idx="12"/>
          </p:nvPr>
        </p:nvSpPr>
        <p:spPr/>
        <p:txBody>
          <a:bodyPr/>
          <a:lstStyle/>
          <a:p>
            <a:fld id="{F39B6CE3-85BB-3B49-A6FD-E02BD84F420E}" type="slidenum">
              <a:rPr lang="en-US" smtClean="0"/>
              <a:t>29</a:t>
            </a:fld>
            <a:endParaRPr lang="en-US"/>
          </a:p>
        </p:txBody>
      </p:sp>
    </p:spTree>
    <p:extLst>
      <p:ext uri="{BB962C8B-B14F-4D97-AF65-F5344CB8AC3E}">
        <p14:creationId xmlns:p14="http://schemas.microsoft.com/office/powerpoint/2010/main" val="19796240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are all these people?</a:t>
            </a:r>
            <a:endParaRPr lang="en-US" dirty="0"/>
          </a:p>
        </p:txBody>
      </p:sp>
      <p:sp>
        <p:nvSpPr>
          <p:cNvPr id="3" name="Content Placeholder 2"/>
          <p:cNvSpPr>
            <a:spLocks noGrp="1"/>
          </p:cNvSpPr>
          <p:nvPr>
            <p:ph idx="1"/>
          </p:nvPr>
        </p:nvSpPr>
        <p:spPr/>
        <p:txBody>
          <a:bodyPr/>
          <a:lstStyle/>
          <a:p>
            <a:r>
              <a:rPr lang="en-US" dirty="0" smtClean="0"/>
              <a:t>Who are you (in less than 2 minutes)?</a:t>
            </a:r>
          </a:p>
          <a:p>
            <a:pPr lvl="1"/>
            <a:r>
              <a:rPr lang="en-US" dirty="0" smtClean="0"/>
              <a:t>Name</a:t>
            </a:r>
          </a:p>
          <a:p>
            <a:pPr lvl="1"/>
            <a:r>
              <a:rPr lang="en-US" dirty="0" smtClean="0"/>
              <a:t>Major/Year (freshman, sophomore,…1</a:t>
            </a:r>
            <a:r>
              <a:rPr lang="en-US" baseline="30000" dirty="0" smtClean="0"/>
              <a:t>st</a:t>
            </a:r>
            <a:r>
              <a:rPr lang="en-US" dirty="0" smtClean="0"/>
              <a:t> year grad, etc.)</a:t>
            </a:r>
          </a:p>
          <a:p>
            <a:pPr lvl="1"/>
            <a:r>
              <a:rPr lang="en-US" dirty="0" smtClean="0"/>
              <a:t>An interest you have outside of school/work</a:t>
            </a:r>
          </a:p>
          <a:p>
            <a:pPr lvl="1"/>
            <a:r>
              <a:rPr lang="en-US" dirty="0" smtClean="0"/>
              <a:t>Optional (answer any </a:t>
            </a:r>
            <a:r>
              <a:rPr lang="en-US" b="1" u="sng" dirty="0" smtClean="0">
                <a:solidFill>
                  <a:srgbClr val="FFFF00"/>
                </a:solidFill>
              </a:rPr>
              <a:t>one or two - not all</a:t>
            </a:r>
            <a:r>
              <a:rPr lang="en-US" dirty="0" smtClean="0"/>
              <a:t>):</a:t>
            </a:r>
          </a:p>
          <a:p>
            <a:pPr lvl="2"/>
            <a:r>
              <a:rPr lang="en-US" dirty="0" smtClean="0"/>
              <a:t>Best professor?</a:t>
            </a:r>
          </a:p>
          <a:p>
            <a:pPr lvl="2"/>
            <a:r>
              <a:rPr lang="en-US" dirty="0" smtClean="0"/>
              <a:t>Best course?</a:t>
            </a:r>
          </a:p>
          <a:p>
            <a:pPr lvl="2"/>
            <a:r>
              <a:rPr lang="en-US" dirty="0" smtClean="0"/>
              <a:t>Best Co-op?</a:t>
            </a:r>
          </a:p>
          <a:p>
            <a:pPr lvl="2"/>
            <a:r>
              <a:rPr lang="en-US" dirty="0" smtClean="0"/>
              <a:t>Returning labbies – one piece of advice to newbies on being a labbi</a:t>
            </a:r>
            <a:r>
              <a:rPr lang="en-US" dirty="0"/>
              <a:t>e</a:t>
            </a:r>
            <a:endParaRPr lang="en-US" dirty="0" smtClean="0"/>
          </a:p>
        </p:txBody>
      </p:sp>
      <p:sp>
        <p:nvSpPr>
          <p:cNvPr id="4" name="Slide Number Placeholder 3"/>
          <p:cNvSpPr>
            <a:spLocks noGrp="1"/>
          </p:cNvSpPr>
          <p:nvPr>
            <p:ph type="sldNum" sz="quarter" idx="12"/>
          </p:nvPr>
        </p:nvSpPr>
        <p:spPr/>
        <p:txBody>
          <a:bodyPr/>
          <a:lstStyle/>
          <a:p>
            <a:fld id="{F39B6CE3-85BB-3B49-A6FD-E02BD84F420E}" type="slidenum">
              <a:rPr lang="en-US" smtClean="0"/>
              <a:t>3</a:t>
            </a:fld>
            <a:endParaRPr lang="en-US"/>
          </a:p>
        </p:txBody>
      </p:sp>
    </p:spTree>
    <p:extLst>
      <p:ext uri="{BB962C8B-B14F-4D97-AF65-F5344CB8AC3E}">
        <p14:creationId xmlns:p14="http://schemas.microsoft.com/office/powerpoint/2010/main" val="318391788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Timeclock/Kronos </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To </a:t>
            </a:r>
            <a:r>
              <a:rPr lang="en-US" dirty="0"/>
              <a:t>clock in to Kronos, either use a Kronos clock or if in the </a:t>
            </a:r>
            <a:r>
              <a:rPr lang="en-US" dirty="0" err="1" smtClean="0"/>
              <a:t>Syslab</a:t>
            </a:r>
            <a:r>
              <a:rPr lang="en-US" dirty="0" smtClean="0"/>
              <a:t> or </a:t>
            </a:r>
            <a:r>
              <a:rPr lang="en-US" dirty="0" err="1" smtClean="0"/>
              <a:t>Netlab</a:t>
            </a:r>
            <a:r>
              <a:rPr lang="en-US" dirty="0" smtClean="0"/>
              <a:t> labs</a:t>
            </a:r>
            <a:r>
              <a:rPr lang="en-US" dirty="0"/>
              <a:t>, use </a:t>
            </a:r>
            <a:r>
              <a:rPr lang="en-US" i="1" dirty="0">
                <a:solidFill>
                  <a:srgbClr val="FFFF00"/>
                </a:solidFill>
              </a:rPr>
              <a:t>bill.istlabs.rit.edu</a:t>
            </a:r>
            <a:r>
              <a:rPr lang="en-US" dirty="0" smtClean="0"/>
              <a:t>.  If bill’s connection to Kronos is down, use the Kronos clocks.  The computers in the cage can also let you clock in with bill.istlabs.rit.edu </a:t>
            </a:r>
            <a:r>
              <a:rPr lang="en-US" smtClean="0"/>
              <a:t>(TAs </a:t>
            </a:r>
            <a:r>
              <a:rPr lang="en-US" dirty="0" smtClean="0"/>
              <a:t>- ask a lab assistant for help if needed).</a:t>
            </a:r>
          </a:p>
          <a:p>
            <a:pPr lvl="0"/>
            <a:r>
              <a:rPr lang="en-US" dirty="0"/>
              <a:t>To clock </a:t>
            </a:r>
            <a:r>
              <a:rPr lang="en-US" dirty="0" smtClean="0"/>
              <a:t>out from Kronos</a:t>
            </a:r>
            <a:r>
              <a:rPr lang="en-US" dirty="0"/>
              <a:t>, either use a Kronos clock or if in the labs, use </a:t>
            </a:r>
            <a:r>
              <a:rPr lang="en-US" i="1" dirty="0" smtClean="0">
                <a:solidFill>
                  <a:srgbClr val="FFFF00"/>
                </a:solidFill>
              </a:rPr>
              <a:t>bill</a:t>
            </a:r>
            <a:r>
              <a:rPr lang="en-US" dirty="0" smtClean="0"/>
              <a:t> again. (Kronos punches are toggles for in/out).  </a:t>
            </a:r>
          </a:p>
          <a:p>
            <a:r>
              <a:rPr lang="en-US" dirty="0"/>
              <a:t>If you are working outside of the labs, use the </a:t>
            </a:r>
            <a:r>
              <a:rPr lang="en-US" dirty="0" smtClean="0"/>
              <a:t>CAD </a:t>
            </a:r>
            <a:r>
              <a:rPr lang="en-US" dirty="0"/>
              <a:t>portal </a:t>
            </a:r>
            <a:r>
              <a:rPr lang="en-US" u="sng" dirty="0">
                <a:solidFill>
                  <a:srgbClr val="FFFF00"/>
                </a:solidFill>
                <a:hlinkClick r:id="rId2"/>
              </a:rPr>
              <a:t>https://</a:t>
            </a:r>
            <a:r>
              <a:rPr lang="en-US" u="sng" dirty="0" smtClean="0">
                <a:solidFill>
                  <a:srgbClr val="FFFF00"/>
                </a:solidFill>
                <a:hlinkClick r:id="rId2"/>
              </a:rPr>
              <a:t>workportal.rit.edu/ist/punches/create</a:t>
            </a:r>
            <a:r>
              <a:rPr lang="en-US" dirty="0" smtClean="0">
                <a:solidFill>
                  <a:srgbClr val="FFFF00"/>
                </a:solidFill>
              </a:rPr>
              <a:t> </a:t>
            </a:r>
            <a:r>
              <a:rPr lang="en-US" dirty="0"/>
              <a:t>to add punches, or send email –IN THE PROPER FORMAT, AND FROM YOUR RIT EMAIIL ACCOUNT – the information about your missing or incorrect punch(</a:t>
            </a:r>
            <a:r>
              <a:rPr lang="en-US" dirty="0" err="1"/>
              <a:t>es</a:t>
            </a:r>
            <a:r>
              <a:rPr lang="en-US" dirty="0" smtClean="0"/>
              <a:t>).  </a:t>
            </a:r>
            <a:r>
              <a:rPr lang="en-US" i="1" dirty="0" smtClean="0">
                <a:solidFill>
                  <a:srgbClr val="FFFF00"/>
                </a:solidFill>
              </a:rPr>
              <a:t>Do not use the portal if bill.istlabs.rit.edu or a Kronos clock are available and working.  </a:t>
            </a:r>
            <a:r>
              <a:rPr lang="en-US" dirty="0" smtClean="0"/>
              <a:t>The portal is for </a:t>
            </a:r>
            <a:r>
              <a:rPr lang="en-US" u="sng" dirty="0" smtClean="0"/>
              <a:t>missed</a:t>
            </a:r>
            <a:r>
              <a:rPr lang="en-US" dirty="0" smtClean="0"/>
              <a:t> and </a:t>
            </a:r>
            <a:r>
              <a:rPr lang="en-US" u="sng" dirty="0" smtClean="0"/>
              <a:t>erroneous</a:t>
            </a:r>
            <a:r>
              <a:rPr lang="en-US" dirty="0" smtClean="0"/>
              <a:t> punches only.</a:t>
            </a:r>
          </a:p>
          <a:p>
            <a:r>
              <a:rPr lang="en-US" dirty="0" smtClean="0"/>
              <a:t>See the Lab Employee Handbook and other lab documentation for more details and checklists for punching in/out.</a:t>
            </a:r>
            <a:endParaRPr lang="en-US" dirty="0"/>
          </a:p>
          <a:p>
            <a:pPr lvl="0"/>
            <a:endParaRPr lang="en-US" dirty="0"/>
          </a:p>
          <a:p>
            <a:endParaRPr lang="en-US" dirty="0"/>
          </a:p>
          <a:p>
            <a:pPr lvl="0"/>
            <a:endParaRPr lang="en-US" dirty="0"/>
          </a:p>
          <a:p>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30</a:t>
            </a:fld>
            <a:endParaRPr lang="en-US"/>
          </a:p>
        </p:txBody>
      </p:sp>
    </p:spTree>
    <p:extLst>
      <p:ext uri="{BB962C8B-B14F-4D97-AF65-F5344CB8AC3E}">
        <p14:creationId xmlns:p14="http://schemas.microsoft.com/office/powerpoint/2010/main" val="92544384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Kronos Clocks</a:t>
            </a:r>
            <a:endParaRPr lang="en-US" dirty="0"/>
          </a:p>
        </p:txBody>
      </p:sp>
      <p:sp>
        <p:nvSpPr>
          <p:cNvPr id="3" name="Content Placeholder 2"/>
          <p:cNvSpPr>
            <a:spLocks noGrp="1"/>
          </p:cNvSpPr>
          <p:nvPr>
            <p:ph idx="1"/>
          </p:nvPr>
        </p:nvSpPr>
        <p:spPr/>
        <p:txBody>
          <a:bodyPr/>
          <a:lstStyle/>
          <a:p>
            <a:r>
              <a:rPr lang="en-US" dirty="0" smtClean="0"/>
              <a:t>There are two Kronos clocks in </a:t>
            </a:r>
            <a:r>
              <a:rPr lang="en-US" dirty="0" err="1" smtClean="0"/>
              <a:t>Golisano</a:t>
            </a:r>
            <a:r>
              <a:rPr lang="en-US" dirty="0" smtClean="0"/>
              <a:t> (bldg. 70) that I know of:</a:t>
            </a:r>
          </a:p>
          <a:p>
            <a:pPr lvl="1"/>
            <a:r>
              <a:rPr lang="en-US" dirty="0" smtClean="0"/>
              <a:t>First floor atrium, near the double doors exiting the atrium directly south from the Control-Alt-Deli.</a:t>
            </a:r>
          </a:p>
          <a:p>
            <a:pPr lvl="1"/>
            <a:r>
              <a:rPr lang="en-US" dirty="0" smtClean="0"/>
              <a:t>Third floor, near the CS Tutoring room (GOL-3660).</a:t>
            </a:r>
          </a:p>
          <a:p>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31</a:t>
            </a:fld>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1321" y="3756704"/>
            <a:ext cx="3413760" cy="192024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4906" y="3741637"/>
            <a:ext cx="3467333" cy="195037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4311" y="3756704"/>
            <a:ext cx="3440547" cy="1935307"/>
          </a:xfrm>
          <a:prstGeom prst="rect">
            <a:avLst/>
          </a:prstGeom>
        </p:spPr>
      </p:pic>
    </p:spTree>
    <p:extLst>
      <p:ext uri="{BB962C8B-B14F-4D97-AF65-F5344CB8AC3E}">
        <p14:creationId xmlns:p14="http://schemas.microsoft.com/office/powerpoint/2010/main" val="29604061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Hours</a:t>
            </a:r>
            <a:endParaRPr lang="en-US" dirty="0"/>
          </a:p>
        </p:txBody>
      </p:sp>
      <p:sp>
        <p:nvSpPr>
          <p:cNvPr id="3" name="Content Placeholder 2"/>
          <p:cNvSpPr>
            <a:spLocks noGrp="1"/>
          </p:cNvSpPr>
          <p:nvPr>
            <p:ph idx="1"/>
          </p:nvPr>
        </p:nvSpPr>
        <p:spPr>
          <a:xfrm>
            <a:off x="838200" y="1438102"/>
            <a:ext cx="10515600" cy="4738861"/>
          </a:xfrm>
        </p:spPr>
        <p:txBody>
          <a:bodyPr>
            <a:normAutofit/>
          </a:bodyPr>
          <a:lstStyle/>
          <a:p>
            <a:pPr lvl="1"/>
            <a:r>
              <a:rPr lang="en-US" dirty="0" smtClean="0"/>
              <a:t>We schedule labbies less than the maximum allowed per week to get better coverage.  You can pick up additional hours by covering shifts that other labbies posted as available.</a:t>
            </a:r>
          </a:p>
          <a:p>
            <a:pPr lvl="1"/>
            <a:r>
              <a:rPr lang="en-US" b="1" dirty="0" smtClean="0">
                <a:solidFill>
                  <a:srgbClr val="FFFF00"/>
                </a:solidFill>
              </a:rPr>
              <a:t>Important</a:t>
            </a:r>
            <a:r>
              <a:rPr lang="en-US" dirty="0" smtClean="0"/>
              <a:t> – this is a job.  You may need to miss your favorite TV show for your shift.  </a:t>
            </a:r>
            <a:r>
              <a:rPr lang="en-US" i="1" dirty="0" smtClean="0"/>
              <a:t>Unavailable</a:t>
            </a:r>
            <a:r>
              <a:rPr lang="en-US" dirty="0" smtClean="0"/>
              <a:t> hours are those for which you are in class or at another job, at a regularly scheduled meeting of an official RIT organization, at an RIT sporting event as a participant (spectating does not count), or for religious reasons (typically Saturday or Sunday).  Unfortunately, not everyone will get the choice shifts.</a:t>
            </a:r>
          </a:p>
          <a:p>
            <a:pPr lvl="1"/>
            <a:r>
              <a:rPr lang="en-US" b="1" dirty="0" smtClean="0">
                <a:solidFill>
                  <a:srgbClr val="FFFF00"/>
                </a:solidFill>
              </a:rPr>
              <a:t>You may </a:t>
            </a:r>
            <a:r>
              <a:rPr lang="en-US" b="1" u="sng" dirty="0" smtClean="0">
                <a:solidFill>
                  <a:srgbClr val="FFFF00"/>
                </a:solidFill>
              </a:rPr>
              <a:t>not</a:t>
            </a:r>
            <a:r>
              <a:rPr lang="en-US" b="1" dirty="0" smtClean="0">
                <a:solidFill>
                  <a:srgbClr val="FFFF00"/>
                </a:solidFill>
              </a:rPr>
              <a:t> go over 20 hours per week for ALL RIT jobs</a:t>
            </a:r>
            <a:r>
              <a:rPr lang="en-US" dirty="0" smtClean="0"/>
              <a:t>; if you do so, you will be warned.  If you do it again, RIT (not IST) will terminate you from all campus jobs and bar you from student jobs for a period time.</a:t>
            </a:r>
          </a:p>
          <a:p>
            <a:pPr lvl="1"/>
            <a:r>
              <a:rPr lang="en-US" dirty="0" smtClean="0"/>
              <a:t>Do not work </a:t>
            </a:r>
            <a:r>
              <a:rPr lang="en-US" i="1" dirty="0" smtClean="0"/>
              <a:t>gratis</a:t>
            </a:r>
            <a:r>
              <a:rPr lang="en-US" dirty="0" smtClean="0"/>
              <a:t>, that is for free.  You must report all hours you work (state law, maybe federal law)</a:t>
            </a:r>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32</a:t>
            </a:fld>
            <a:endParaRPr lang="en-US"/>
          </a:p>
        </p:txBody>
      </p:sp>
    </p:spTree>
    <p:extLst>
      <p:ext uri="{BB962C8B-B14F-4D97-AF65-F5344CB8AC3E}">
        <p14:creationId xmlns:p14="http://schemas.microsoft.com/office/powerpoint/2010/main" val="174236379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a:t>
            </a:r>
            <a:endParaRPr lang="en-US" dirty="0"/>
          </a:p>
        </p:txBody>
      </p:sp>
      <p:sp>
        <p:nvSpPr>
          <p:cNvPr id="3" name="Content Placeholder 2"/>
          <p:cNvSpPr>
            <a:spLocks noGrp="1"/>
          </p:cNvSpPr>
          <p:nvPr>
            <p:ph idx="1"/>
          </p:nvPr>
        </p:nvSpPr>
        <p:spPr/>
        <p:txBody>
          <a:bodyPr/>
          <a:lstStyle/>
          <a:p>
            <a:r>
              <a:rPr lang="en-US" dirty="0" smtClean="0"/>
              <a:t>Unruly or </a:t>
            </a:r>
            <a:r>
              <a:rPr lang="en-US" dirty="0" err="1" smtClean="0"/>
              <a:t>confrontative</a:t>
            </a:r>
            <a:r>
              <a:rPr lang="en-US" dirty="0" smtClean="0"/>
              <a:t>/hostile students?  Do </a:t>
            </a:r>
            <a:r>
              <a:rPr lang="en-US" b="1" i="1" u="sng" dirty="0" smtClean="0">
                <a:solidFill>
                  <a:srgbClr val="FFFF00"/>
                </a:solidFill>
              </a:rPr>
              <a:t>not</a:t>
            </a:r>
            <a:r>
              <a:rPr lang="en-US" dirty="0" smtClean="0">
                <a:solidFill>
                  <a:srgbClr val="FFFF00"/>
                </a:solidFill>
              </a:rPr>
              <a:t> </a:t>
            </a:r>
            <a:r>
              <a:rPr lang="en-US" dirty="0" smtClean="0"/>
              <a:t>engage!  Contact John/Chris (TA’s may also contact you about problem students).  After normal business hours – phone John or Chris (phone numbers in cage), or if extremely concerned, contact public safety.</a:t>
            </a:r>
          </a:p>
          <a:p>
            <a:r>
              <a:rPr lang="en-US" dirty="0" smtClean="0"/>
              <a:t>Fire alarms – get everyone out, lock the cage, </a:t>
            </a:r>
            <a:r>
              <a:rPr lang="en-US" b="1" dirty="0" smtClean="0">
                <a:solidFill>
                  <a:srgbClr val="FFFF00"/>
                </a:solidFill>
              </a:rPr>
              <a:t>get out</a:t>
            </a:r>
            <a:r>
              <a:rPr lang="en-US" dirty="0" smtClean="0"/>
              <a:t>!  If smoke/flames in the area, don’t bother locking cage (close the cage door if you can).</a:t>
            </a:r>
          </a:p>
          <a:p>
            <a:r>
              <a:rPr lang="en-US" dirty="0" smtClean="0"/>
              <a:t>Your own health and grades and family are the highest priority; labbie work is down the list – but – if the labbie work is causing problems for the top priority items, see John/Chris immediately.</a:t>
            </a:r>
          </a:p>
          <a:p>
            <a:r>
              <a:rPr lang="en-US" dirty="0" smtClean="0"/>
              <a:t>Have the </a:t>
            </a:r>
            <a:r>
              <a:rPr lang="en-US" b="1" i="1" dirty="0" smtClean="0">
                <a:solidFill>
                  <a:srgbClr val="FFFF00"/>
                </a:solidFill>
              </a:rPr>
              <a:t>Tiger Safe</a:t>
            </a:r>
            <a:r>
              <a:rPr lang="en-US" dirty="0" smtClean="0"/>
              <a:t> app on your phone</a:t>
            </a:r>
          </a:p>
          <a:p>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33</a:t>
            </a:fld>
            <a:endParaRPr lang="en-US"/>
          </a:p>
        </p:txBody>
      </p:sp>
    </p:spTree>
    <p:extLst>
      <p:ext uri="{BB962C8B-B14F-4D97-AF65-F5344CB8AC3E}">
        <p14:creationId xmlns:p14="http://schemas.microsoft.com/office/powerpoint/2010/main" val="38267411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 Job Expectations</a:t>
            </a:r>
            <a:endParaRPr lang="en-US" dirty="0"/>
          </a:p>
        </p:txBody>
      </p:sp>
      <p:sp>
        <p:nvSpPr>
          <p:cNvPr id="3" name="Content Placeholder 2"/>
          <p:cNvSpPr>
            <a:spLocks noGrp="1"/>
          </p:cNvSpPr>
          <p:nvPr>
            <p:ph idx="1"/>
          </p:nvPr>
        </p:nvSpPr>
        <p:spPr/>
        <p:txBody>
          <a:bodyPr/>
          <a:lstStyle/>
          <a:p>
            <a:r>
              <a:rPr lang="en-US" dirty="0" smtClean="0"/>
              <a:t>Experienced labbies may wish to take on more responsibility:</a:t>
            </a:r>
          </a:p>
          <a:p>
            <a:pPr lvl="1"/>
            <a:r>
              <a:rPr lang="en-US" dirty="0" smtClean="0"/>
              <a:t>Mentoring new labbies above normal expectations.</a:t>
            </a:r>
          </a:p>
          <a:p>
            <a:pPr lvl="1"/>
            <a:r>
              <a:rPr lang="en-US" dirty="0" smtClean="0"/>
              <a:t>Leading one of our sub-teams (networking, sysadmin, web/</a:t>
            </a:r>
            <a:r>
              <a:rPr lang="en-US" dirty="0" err="1" smtClean="0"/>
              <a:t>db</a:t>
            </a:r>
            <a:r>
              <a:rPr lang="en-US" dirty="0" smtClean="0"/>
              <a:t>, documentation, facilities).</a:t>
            </a:r>
          </a:p>
          <a:p>
            <a:pPr lvl="1"/>
            <a:r>
              <a:rPr lang="en-US" dirty="0" smtClean="0"/>
              <a:t>Leading a project (changes to lab infrastructure, web development, etc.).</a:t>
            </a:r>
          </a:p>
          <a:p>
            <a:pPr lvl="1"/>
            <a:r>
              <a:rPr lang="en-US" dirty="0" smtClean="0"/>
              <a:t>In charge of lab image creation/development.</a:t>
            </a:r>
          </a:p>
          <a:p>
            <a:pPr lvl="1"/>
            <a:r>
              <a:rPr lang="en-US" dirty="0" smtClean="0"/>
              <a:t>Suggesting a project, improvements to the lab, to lab procedures, etc..</a:t>
            </a:r>
          </a:p>
          <a:p>
            <a:pPr lvl="1"/>
            <a:r>
              <a:rPr lang="en-US" dirty="0" smtClean="0"/>
              <a:t>Fluent in ASL.</a:t>
            </a:r>
          </a:p>
          <a:p>
            <a:pPr lvl="1"/>
            <a:r>
              <a:rPr lang="en-US" dirty="0" smtClean="0"/>
              <a:t>Advanced trouble-shooting skills.</a:t>
            </a:r>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34</a:t>
            </a:fld>
            <a:endParaRPr lang="en-US"/>
          </a:p>
        </p:txBody>
      </p:sp>
    </p:spTree>
    <p:extLst>
      <p:ext uri="{BB962C8B-B14F-4D97-AF65-F5344CB8AC3E}">
        <p14:creationId xmlns:p14="http://schemas.microsoft.com/office/powerpoint/2010/main" val="18424880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Checklist</a:t>
            </a:r>
            <a:endParaRPr lang="en-US" dirty="0"/>
          </a:p>
        </p:txBody>
      </p:sp>
      <p:sp>
        <p:nvSpPr>
          <p:cNvPr id="3" name="Content Placeholder 2"/>
          <p:cNvSpPr>
            <a:spLocks noGrp="1"/>
          </p:cNvSpPr>
          <p:nvPr>
            <p:ph idx="1"/>
          </p:nvPr>
        </p:nvSpPr>
        <p:spPr>
          <a:xfrm>
            <a:off x="1104293" y="1247933"/>
            <a:ext cx="8946541" cy="5082529"/>
          </a:xfrm>
        </p:spPr>
        <p:txBody>
          <a:bodyPr>
            <a:normAutofit/>
          </a:bodyPr>
          <a:lstStyle/>
          <a:p>
            <a:r>
              <a:rPr lang="en-US" dirty="0" smtClean="0"/>
              <a:t>Know your shifts</a:t>
            </a:r>
          </a:p>
          <a:p>
            <a:r>
              <a:rPr lang="en-US" dirty="0" smtClean="0"/>
              <a:t>Verify you can swipe into our labs</a:t>
            </a:r>
          </a:p>
          <a:p>
            <a:pPr lvl="1"/>
            <a:r>
              <a:rPr lang="en-US" dirty="0" smtClean="0"/>
              <a:t>Did you get/set a PIN?  No?  You need one.  See Chris or John</a:t>
            </a:r>
          </a:p>
          <a:p>
            <a:r>
              <a:rPr lang="en-US" dirty="0" smtClean="0"/>
              <a:t>Can you use the inventory system?</a:t>
            </a:r>
          </a:p>
          <a:p>
            <a:pPr lvl="1"/>
            <a:r>
              <a:rPr lang="en-US" dirty="0" smtClean="0"/>
              <a:t>No?  See John – you may need a pw reset or an account created</a:t>
            </a:r>
          </a:p>
          <a:p>
            <a:r>
              <a:rPr lang="en-US" dirty="0" smtClean="0"/>
              <a:t>Do you have an account in the lab’s AD?</a:t>
            </a:r>
          </a:p>
          <a:p>
            <a:pPr lvl="1"/>
            <a:r>
              <a:rPr lang="en-US" dirty="0" smtClean="0"/>
              <a:t>No?  See John/Chris (not critical for most, but good to have)</a:t>
            </a:r>
          </a:p>
          <a:p>
            <a:r>
              <a:rPr lang="en-US" dirty="0" smtClean="0"/>
              <a:t>Have you sent John a scan/photo of your current SEO Card?</a:t>
            </a:r>
          </a:p>
          <a:p>
            <a:r>
              <a:rPr lang="en-US" dirty="0" smtClean="0"/>
              <a:t>Have you been getting </a:t>
            </a:r>
            <a:r>
              <a:rPr lang="en-US" dirty="0" err="1" smtClean="0"/>
              <a:t>labbie</a:t>
            </a:r>
            <a:r>
              <a:rPr lang="en-US" dirty="0" smtClean="0"/>
              <a:t> emails from John? No?  Let us know</a:t>
            </a:r>
          </a:p>
          <a:p>
            <a:r>
              <a:rPr lang="en-US" dirty="0" smtClean="0"/>
              <a:t>Have you given John a head shot photo for the lab web site?</a:t>
            </a:r>
          </a:p>
          <a:p>
            <a:r>
              <a:rPr lang="en-US" dirty="0" smtClean="0"/>
              <a:t>Do you have and know your Kronos number?  (</a:t>
            </a:r>
            <a:r>
              <a:rPr lang="en-US" b="1" dirty="0" smtClean="0">
                <a:solidFill>
                  <a:srgbClr val="FFFF00"/>
                </a:solidFill>
              </a:rPr>
              <a:t>No? DO NOT WORK!</a:t>
            </a:r>
            <a:r>
              <a:rPr lang="en-US" dirty="0" smtClean="0"/>
              <a:t>)</a:t>
            </a:r>
          </a:p>
          <a:p>
            <a:r>
              <a:rPr lang="en-US" dirty="0" smtClean="0"/>
              <a:t>Are you set up for the </a:t>
            </a:r>
            <a:r>
              <a:rPr lang="en-US" dirty="0" err="1" smtClean="0"/>
              <a:t>ISTLabs</a:t>
            </a:r>
            <a:r>
              <a:rPr lang="en-US" dirty="0" smtClean="0"/>
              <a:t> Slack channels?</a:t>
            </a:r>
          </a:p>
        </p:txBody>
      </p:sp>
      <p:sp>
        <p:nvSpPr>
          <p:cNvPr id="4" name="Slide Number Placeholder 3"/>
          <p:cNvSpPr>
            <a:spLocks noGrp="1"/>
          </p:cNvSpPr>
          <p:nvPr>
            <p:ph type="sldNum" sz="quarter" idx="12"/>
          </p:nvPr>
        </p:nvSpPr>
        <p:spPr/>
        <p:txBody>
          <a:bodyPr/>
          <a:lstStyle/>
          <a:p>
            <a:fld id="{F39B6CE3-85BB-3B49-A6FD-E02BD84F420E}" type="slidenum">
              <a:rPr lang="en-US" smtClean="0"/>
              <a:t>35</a:t>
            </a:fld>
            <a:endParaRPr lang="en-US"/>
          </a:p>
        </p:txBody>
      </p:sp>
    </p:spTree>
    <p:extLst>
      <p:ext uri="{BB962C8B-B14F-4D97-AF65-F5344CB8AC3E}">
        <p14:creationId xmlns:p14="http://schemas.microsoft.com/office/powerpoint/2010/main" val="228148199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Checklist</a:t>
            </a:r>
            <a:endParaRPr lang="en-US" dirty="0"/>
          </a:p>
        </p:txBody>
      </p:sp>
      <p:sp>
        <p:nvSpPr>
          <p:cNvPr id="3" name="Content Placeholder 2"/>
          <p:cNvSpPr>
            <a:spLocks noGrp="1"/>
          </p:cNvSpPr>
          <p:nvPr>
            <p:ph idx="1"/>
          </p:nvPr>
        </p:nvSpPr>
        <p:spPr>
          <a:xfrm>
            <a:off x="1104293" y="1247933"/>
            <a:ext cx="8946541" cy="5082529"/>
          </a:xfrm>
        </p:spPr>
        <p:txBody>
          <a:bodyPr>
            <a:normAutofit/>
          </a:bodyPr>
          <a:lstStyle/>
          <a:p>
            <a:r>
              <a:rPr lang="en-US" dirty="0" smtClean="0"/>
              <a:t>Can you access the portal (</a:t>
            </a:r>
            <a:r>
              <a:rPr lang="en-US" dirty="0" smtClean="0">
                <a:solidFill>
                  <a:srgbClr val="FFFF00"/>
                </a:solidFill>
              </a:rPr>
              <a:t>https://workportal.rit.edu/ist</a:t>
            </a:r>
            <a:r>
              <a:rPr lang="en-US" dirty="0" smtClean="0"/>
              <a:t>) ?</a:t>
            </a:r>
          </a:p>
          <a:p>
            <a:r>
              <a:rPr lang="en-US" dirty="0" smtClean="0"/>
              <a:t>In the portal, under resources, can you access the following?</a:t>
            </a:r>
          </a:p>
          <a:p>
            <a:pPr lvl="1"/>
            <a:r>
              <a:rPr lang="en-US" dirty="0" smtClean="0"/>
              <a:t>Usability – Spring 2195</a:t>
            </a:r>
          </a:p>
          <a:p>
            <a:pPr lvl="1"/>
            <a:r>
              <a:rPr lang="en-US" dirty="0" smtClean="0"/>
              <a:t>Lab Maintenance Checklist</a:t>
            </a:r>
          </a:p>
          <a:p>
            <a:pPr lvl="1"/>
            <a:r>
              <a:rPr lang="en-US" dirty="0" smtClean="0"/>
              <a:t>Lab Printer Cartridge Replacement Log</a:t>
            </a:r>
          </a:p>
          <a:p>
            <a:pPr lvl="1"/>
            <a:r>
              <a:rPr lang="en-US" dirty="0" err="1" smtClean="0"/>
              <a:t>Lenel</a:t>
            </a:r>
            <a:r>
              <a:rPr lang="en-US" dirty="0" smtClean="0"/>
              <a:t> reader Procedures</a:t>
            </a:r>
          </a:p>
          <a:p>
            <a:pPr lvl="1"/>
            <a:r>
              <a:rPr lang="en-US" dirty="0" smtClean="0"/>
              <a:t>New </a:t>
            </a:r>
            <a:r>
              <a:rPr lang="en-US" dirty="0" err="1" smtClean="0"/>
              <a:t>Labbie</a:t>
            </a:r>
            <a:r>
              <a:rPr lang="en-US" dirty="0" smtClean="0"/>
              <a:t> Guide</a:t>
            </a:r>
            <a:endParaRPr lang="en-US" dirty="0"/>
          </a:p>
          <a:p>
            <a:r>
              <a:rPr lang="en-US" dirty="0" smtClean="0"/>
              <a:t>If you answer “no” to one or more, see John or Chris</a:t>
            </a:r>
          </a:p>
          <a:p>
            <a:endParaRPr lang="en-US" dirty="0"/>
          </a:p>
          <a:p>
            <a:pPr marL="0" indent="0">
              <a:buNone/>
            </a:pPr>
            <a:r>
              <a:rPr lang="en-US" dirty="0" smtClean="0"/>
              <a:t>We will post this orientation document as a an item in the portal’s resource section</a:t>
            </a:r>
          </a:p>
        </p:txBody>
      </p:sp>
      <p:sp>
        <p:nvSpPr>
          <p:cNvPr id="4" name="Slide Number Placeholder 3"/>
          <p:cNvSpPr>
            <a:spLocks noGrp="1"/>
          </p:cNvSpPr>
          <p:nvPr>
            <p:ph type="sldNum" sz="quarter" idx="12"/>
          </p:nvPr>
        </p:nvSpPr>
        <p:spPr/>
        <p:txBody>
          <a:bodyPr/>
          <a:lstStyle/>
          <a:p>
            <a:fld id="{F39B6CE3-85BB-3B49-A6FD-E02BD84F420E}" type="slidenum">
              <a:rPr lang="en-US" smtClean="0"/>
              <a:t>36</a:t>
            </a:fld>
            <a:endParaRPr lang="en-US"/>
          </a:p>
        </p:txBody>
      </p:sp>
    </p:spTree>
    <p:extLst>
      <p:ext uri="{BB962C8B-B14F-4D97-AF65-F5344CB8AC3E}">
        <p14:creationId xmlns:p14="http://schemas.microsoft.com/office/powerpoint/2010/main" val="134954910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312985"/>
            <a:ext cx="9404723" cy="860267"/>
          </a:xfrm>
        </p:spPr>
        <p:txBody>
          <a:bodyPr/>
          <a:lstStyle/>
          <a:p>
            <a:pPr algn="ctr"/>
            <a:r>
              <a:rPr lang="en-US" dirty="0" smtClean="0"/>
              <a:t>Questions?</a:t>
            </a:r>
            <a:endParaRPr lang="en-US" dirty="0"/>
          </a:p>
        </p:txBody>
      </p:sp>
      <p:sp>
        <p:nvSpPr>
          <p:cNvPr id="3" name="Content Placeholder 2"/>
          <p:cNvSpPr>
            <a:spLocks noGrp="1"/>
          </p:cNvSpPr>
          <p:nvPr>
            <p:ph idx="1"/>
          </p:nvPr>
        </p:nvSpPr>
        <p:spPr>
          <a:xfrm>
            <a:off x="1104293" y="2593444"/>
            <a:ext cx="8946541" cy="2222098"/>
          </a:xfrm>
        </p:spPr>
        <p:txBody>
          <a:bodyPr>
            <a:normAutofit/>
          </a:bodyPr>
          <a:lstStyle/>
          <a:p>
            <a:pPr marL="0" indent="0">
              <a:buNone/>
            </a:pPr>
            <a:r>
              <a:rPr lang="en-US" dirty="0" smtClean="0">
                <a:solidFill>
                  <a:srgbClr val="FFFF00"/>
                </a:solidFill>
              </a:rPr>
              <a:t>If you don’t ask, you won’t know, so ask:</a:t>
            </a:r>
          </a:p>
          <a:p>
            <a:pPr marL="457200" indent="-457200">
              <a:buFont typeface="+mj-lt"/>
              <a:buAutoNum type="arabicPeriod"/>
            </a:pPr>
            <a:r>
              <a:rPr lang="en-US" dirty="0" smtClean="0">
                <a:solidFill>
                  <a:srgbClr val="FFFF00"/>
                </a:solidFill>
              </a:rPr>
              <a:t>Chris or John (IST/</a:t>
            </a:r>
            <a:r>
              <a:rPr lang="en-US" dirty="0" err="1" smtClean="0">
                <a:solidFill>
                  <a:srgbClr val="FFFF00"/>
                </a:solidFill>
              </a:rPr>
              <a:t>iSchool</a:t>
            </a:r>
            <a:r>
              <a:rPr lang="en-US" dirty="0" smtClean="0">
                <a:solidFill>
                  <a:srgbClr val="FFFF00"/>
                </a:solidFill>
              </a:rPr>
              <a:t> Sysadmins &amp; lab managers)</a:t>
            </a:r>
          </a:p>
          <a:p>
            <a:pPr marL="457200" indent="-457200">
              <a:buFont typeface="+mj-lt"/>
              <a:buAutoNum type="arabicPeriod"/>
            </a:pPr>
            <a:r>
              <a:rPr lang="en-US" dirty="0" err="1" smtClean="0">
                <a:solidFill>
                  <a:srgbClr val="FFFF00"/>
                </a:solidFill>
              </a:rPr>
              <a:t>Chintamani</a:t>
            </a:r>
            <a:r>
              <a:rPr lang="en-US" dirty="0" smtClean="0">
                <a:solidFill>
                  <a:srgbClr val="FFFF00"/>
                </a:solidFill>
              </a:rPr>
              <a:t> (our grad assistant)</a:t>
            </a:r>
          </a:p>
          <a:p>
            <a:pPr marL="457200" indent="-457200">
              <a:buFont typeface="+mj-lt"/>
              <a:buAutoNum type="arabicPeriod"/>
            </a:pPr>
            <a:r>
              <a:rPr lang="en-US" dirty="0" smtClean="0">
                <a:solidFill>
                  <a:srgbClr val="FFFF00"/>
                </a:solidFill>
              </a:rPr>
              <a:t>Another </a:t>
            </a:r>
            <a:r>
              <a:rPr lang="en-US" dirty="0" err="1" smtClean="0">
                <a:solidFill>
                  <a:srgbClr val="FFFF00"/>
                </a:solidFill>
              </a:rPr>
              <a:t>labbie</a:t>
            </a:r>
            <a:endParaRPr lang="en-US" dirty="0" smtClean="0">
              <a:solidFill>
                <a:srgbClr val="FFFF00"/>
              </a:solidFill>
            </a:endParaRPr>
          </a:p>
        </p:txBody>
      </p:sp>
      <p:sp>
        <p:nvSpPr>
          <p:cNvPr id="4" name="Slide Number Placeholder 3"/>
          <p:cNvSpPr>
            <a:spLocks noGrp="1"/>
          </p:cNvSpPr>
          <p:nvPr>
            <p:ph type="sldNum" sz="quarter" idx="12"/>
          </p:nvPr>
        </p:nvSpPr>
        <p:spPr/>
        <p:txBody>
          <a:bodyPr/>
          <a:lstStyle/>
          <a:p>
            <a:fld id="{F39B6CE3-85BB-3B49-A6FD-E02BD84F420E}" type="slidenum">
              <a:rPr lang="en-US" smtClean="0"/>
              <a:t>37</a:t>
            </a:fld>
            <a:endParaRPr lang="en-US"/>
          </a:p>
        </p:txBody>
      </p:sp>
    </p:spTree>
    <p:extLst>
      <p:ext uri="{BB962C8B-B14F-4D97-AF65-F5344CB8AC3E}">
        <p14:creationId xmlns:p14="http://schemas.microsoft.com/office/powerpoint/2010/main" val="147020415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312985"/>
            <a:ext cx="9404723" cy="860267"/>
          </a:xfrm>
        </p:spPr>
        <p:txBody>
          <a:bodyPr/>
          <a:lstStyle/>
          <a:p>
            <a:pPr algn="ctr"/>
            <a:r>
              <a:rPr lang="en-US" dirty="0" smtClean="0"/>
              <a:t>Checklists</a:t>
            </a:r>
            <a:endParaRPr lang="en-US" dirty="0"/>
          </a:p>
        </p:txBody>
      </p:sp>
      <p:sp>
        <p:nvSpPr>
          <p:cNvPr id="3" name="Content Placeholder 2"/>
          <p:cNvSpPr>
            <a:spLocks noGrp="1"/>
          </p:cNvSpPr>
          <p:nvPr>
            <p:ph idx="1"/>
          </p:nvPr>
        </p:nvSpPr>
        <p:spPr>
          <a:xfrm>
            <a:off x="1104293" y="2593444"/>
            <a:ext cx="8946541" cy="2222098"/>
          </a:xfrm>
        </p:spPr>
        <p:txBody>
          <a:bodyPr>
            <a:normAutofit/>
          </a:bodyPr>
          <a:lstStyle/>
          <a:p>
            <a:pPr marL="0" indent="0">
              <a:buNone/>
            </a:pPr>
            <a:r>
              <a:rPr lang="en-US" dirty="0" smtClean="0">
                <a:solidFill>
                  <a:srgbClr val="FFFF00"/>
                </a:solidFill>
              </a:rPr>
              <a:t>The following slides are a few checklists to follow for lab situations</a:t>
            </a:r>
          </a:p>
        </p:txBody>
      </p:sp>
      <p:sp>
        <p:nvSpPr>
          <p:cNvPr id="4" name="Slide Number Placeholder 3"/>
          <p:cNvSpPr>
            <a:spLocks noGrp="1"/>
          </p:cNvSpPr>
          <p:nvPr>
            <p:ph type="sldNum" sz="quarter" idx="12"/>
          </p:nvPr>
        </p:nvSpPr>
        <p:spPr/>
        <p:txBody>
          <a:bodyPr/>
          <a:lstStyle/>
          <a:p>
            <a:fld id="{F39B6CE3-85BB-3B49-A6FD-E02BD84F420E}" type="slidenum">
              <a:rPr lang="en-US" smtClean="0"/>
              <a:t>38</a:t>
            </a:fld>
            <a:endParaRPr lang="en-US"/>
          </a:p>
        </p:txBody>
      </p:sp>
    </p:spTree>
    <p:extLst>
      <p:ext uri="{BB962C8B-B14F-4D97-AF65-F5344CB8AC3E}">
        <p14:creationId xmlns:p14="http://schemas.microsoft.com/office/powerpoint/2010/main" val="386711984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312985"/>
            <a:ext cx="9404723" cy="860267"/>
          </a:xfrm>
        </p:spPr>
        <p:txBody>
          <a:bodyPr/>
          <a:lstStyle/>
          <a:p>
            <a:pPr algn="ctr"/>
            <a:r>
              <a:rPr lang="en-US" dirty="0" smtClean="0"/>
              <a:t>Checklists: Lab Opening</a:t>
            </a:r>
            <a:endParaRPr lang="en-US" dirty="0"/>
          </a:p>
        </p:txBody>
      </p:sp>
      <p:sp>
        <p:nvSpPr>
          <p:cNvPr id="3" name="Content Placeholder 2"/>
          <p:cNvSpPr>
            <a:spLocks noGrp="1"/>
          </p:cNvSpPr>
          <p:nvPr>
            <p:ph idx="1"/>
          </p:nvPr>
        </p:nvSpPr>
        <p:spPr>
          <a:xfrm>
            <a:off x="1104293" y="2593443"/>
            <a:ext cx="8946541" cy="3205571"/>
          </a:xfrm>
        </p:spPr>
        <p:txBody>
          <a:bodyPr>
            <a:normAutofit/>
          </a:bodyPr>
          <a:lstStyle/>
          <a:p>
            <a:pPr marL="457200" indent="-457200">
              <a:buFont typeface="+mj-lt"/>
              <a:buAutoNum type="arabicPeriod"/>
            </a:pPr>
            <a:r>
              <a:rPr lang="en-US" dirty="0" smtClean="0">
                <a:solidFill>
                  <a:srgbClr val="FFFF00"/>
                </a:solidFill>
              </a:rPr>
              <a:t>Be on time -  07:55 Monday – Friday (8am classes may need your help)</a:t>
            </a:r>
          </a:p>
          <a:p>
            <a:pPr marL="457200" indent="-457200">
              <a:buFont typeface="+mj-lt"/>
              <a:buAutoNum type="arabicPeriod"/>
            </a:pPr>
            <a:r>
              <a:rPr lang="en-US" dirty="0" smtClean="0">
                <a:solidFill>
                  <a:srgbClr val="FFFF00"/>
                </a:solidFill>
              </a:rPr>
              <a:t>Unlock/Open</a:t>
            </a:r>
          </a:p>
          <a:p>
            <a:pPr marL="857250" lvl="1" indent="-457200">
              <a:buFont typeface="+mj-lt"/>
              <a:buAutoNum type="arabicPeriod"/>
            </a:pPr>
            <a:r>
              <a:rPr lang="en-US" dirty="0" err="1" smtClean="0">
                <a:solidFill>
                  <a:srgbClr val="FFFF00"/>
                </a:solidFill>
              </a:rPr>
              <a:t>Syslab</a:t>
            </a:r>
            <a:r>
              <a:rPr lang="en-US" dirty="0" smtClean="0">
                <a:solidFill>
                  <a:srgbClr val="FFFF00"/>
                </a:solidFill>
              </a:rPr>
              <a:t> (GOL-2320)</a:t>
            </a:r>
          </a:p>
          <a:p>
            <a:pPr marL="857250" lvl="1" indent="-457200">
              <a:buFont typeface="+mj-lt"/>
              <a:buAutoNum type="arabicPeriod"/>
            </a:pPr>
            <a:r>
              <a:rPr lang="en-US" dirty="0" err="1" smtClean="0">
                <a:solidFill>
                  <a:srgbClr val="FFFF00"/>
                </a:solidFill>
              </a:rPr>
              <a:t>Netlab</a:t>
            </a:r>
            <a:r>
              <a:rPr lang="en-US" dirty="0" smtClean="0">
                <a:solidFill>
                  <a:srgbClr val="FFFF00"/>
                </a:solidFill>
              </a:rPr>
              <a:t> (GOL-2160)</a:t>
            </a:r>
          </a:p>
          <a:p>
            <a:pPr marL="857250" lvl="1" indent="-457200">
              <a:buFont typeface="+mj-lt"/>
              <a:buAutoNum type="arabicPeriod"/>
            </a:pPr>
            <a:r>
              <a:rPr lang="en-US" dirty="0" err="1" smtClean="0">
                <a:solidFill>
                  <a:srgbClr val="FFFF00"/>
                </a:solidFill>
              </a:rPr>
              <a:t>AirGap</a:t>
            </a:r>
            <a:r>
              <a:rPr lang="en-US" dirty="0" smtClean="0">
                <a:solidFill>
                  <a:srgbClr val="FFFF00"/>
                </a:solidFill>
              </a:rPr>
              <a:t> (GOL-2130)</a:t>
            </a:r>
          </a:p>
          <a:p>
            <a:pPr marL="857250" lvl="1" indent="-457200">
              <a:buFont typeface="+mj-lt"/>
              <a:buAutoNum type="arabicPeriod"/>
            </a:pPr>
            <a:r>
              <a:rPr lang="en-US" dirty="0" smtClean="0">
                <a:solidFill>
                  <a:srgbClr val="FFFF00"/>
                </a:solidFill>
              </a:rPr>
              <a:t>Cage (GOL-2140)</a:t>
            </a:r>
          </a:p>
          <a:p>
            <a:pPr marL="457200" indent="-457200">
              <a:buFont typeface="+mj-lt"/>
              <a:buAutoNum type="arabicPeriod"/>
            </a:pPr>
            <a:r>
              <a:rPr lang="en-US" dirty="0" smtClean="0">
                <a:solidFill>
                  <a:srgbClr val="FFFF00"/>
                </a:solidFill>
              </a:rPr>
              <a:t>Green vest on</a:t>
            </a:r>
          </a:p>
          <a:p>
            <a:pPr marL="457200" indent="-457200">
              <a:buFont typeface="+mj-lt"/>
              <a:buAutoNum type="arabicPeriod"/>
            </a:pPr>
            <a:endParaRPr lang="en-US" dirty="0" smtClean="0">
              <a:solidFill>
                <a:srgbClr val="FFFF00"/>
              </a:solidFill>
            </a:endParaRPr>
          </a:p>
        </p:txBody>
      </p:sp>
      <p:sp>
        <p:nvSpPr>
          <p:cNvPr id="4" name="Slide Number Placeholder 3"/>
          <p:cNvSpPr>
            <a:spLocks noGrp="1"/>
          </p:cNvSpPr>
          <p:nvPr>
            <p:ph type="sldNum" sz="quarter" idx="12"/>
          </p:nvPr>
        </p:nvSpPr>
        <p:spPr/>
        <p:txBody>
          <a:bodyPr/>
          <a:lstStyle/>
          <a:p>
            <a:fld id="{F39B6CE3-85BB-3B49-A6FD-E02BD84F420E}" type="slidenum">
              <a:rPr lang="en-US" smtClean="0"/>
              <a:t>39</a:t>
            </a:fld>
            <a:endParaRPr lang="en-US"/>
          </a:p>
        </p:txBody>
      </p:sp>
    </p:spTree>
    <p:extLst>
      <p:ext uri="{BB962C8B-B14F-4D97-AF65-F5344CB8AC3E}">
        <p14:creationId xmlns:p14="http://schemas.microsoft.com/office/powerpoint/2010/main" val="6563713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Changes</a:t>
            </a:r>
            <a:endParaRPr lang="en-US" dirty="0"/>
          </a:p>
        </p:txBody>
      </p:sp>
      <p:sp>
        <p:nvSpPr>
          <p:cNvPr id="3" name="Content Placeholder 2"/>
          <p:cNvSpPr>
            <a:spLocks noGrp="1"/>
          </p:cNvSpPr>
          <p:nvPr>
            <p:ph idx="1"/>
          </p:nvPr>
        </p:nvSpPr>
        <p:spPr/>
        <p:txBody>
          <a:bodyPr/>
          <a:lstStyle/>
          <a:p>
            <a:r>
              <a:rPr lang="en-US" dirty="0" smtClean="0"/>
              <a:t>JAMF</a:t>
            </a:r>
          </a:p>
          <a:p>
            <a:pPr lvl="1"/>
            <a:r>
              <a:rPr lang="en-US" dirty="0" smtClean="0"/>
              <a:t>An Apple-approved “Mobile Device Management </a:t>
            </a:r>
            <a:r>
              <a:rPr lang="en-US" dirty="0" err="1" smtClean="0"/>
              <a:t>Solution”.What</a:t>
            </a:r>
            <a:r>
              <a:rPr lang="en-US" dirty="0" smtClean="0"/>
              <a:t> does that mean?</a:t>
            </a:r>
          </a:p>
          <a:p>
            <a:pPr lvl="2"/>
            <a:r>
              <a:rPr lang="en-US" dirty="0" smtClean="0"/>
              <a:t>JAMF allows us to define what a Mac should look like (settings, OS, </a:t>
            </a:r>
            <a:r>
              <a:rPr lang="en-US" dirty="0" err="1" smtClean="0"/>
              <a:t>software,etc</a:t>
            </a:r>
            <a:r>
              <a:rPr lang="en-US" dirty="0" smtClean="0"/>
              <a:t>.), and then it implements that definition with OS installation, configuration, preferences, and installs software.</a:t>
            </a:r>
          </a:p>
          <a:p>
            <a:pPr lvl="2"/>
            <a:r>
              <a:rPr lang="en-US" dirty="0" smtClean="0"/>
              <a:t>JAMF has an “ala cart” style catalog of user-installable packages</a:t>
            </a:r>
          </a:p>
          <a:p>
            <a:pPr lvl="2"/>
            <a:r>
              <a:rPr lang="en-US" dirty="0" smtClean="0"/>
              <a:t>JAMF has tools to allow us to create installable, configured packages (.</a:t>
            </a:r>
            <a:r>
              <a:rPr lang="en-US" dirty="0" err="1" smtClean="0"/>
              <a:t>pkg</a:t>
            </a:r>
            <a:r>
              <a:rPr lang="en-US" dirty="0" smtClean="0"/>
              <a:t> and .</a:t>
            </a:r>
            <a:r>
              <a:rPr lang="en-US" dirty="0" err="1" smtClean="0"/>
              <a:t>dmg</a:t>
            </a:r>
            <a:r>
              <a:rPr lang="en-US" dirty="0" smtClean="0"/>
              <a:t> files</a:t>
            </a:r>
          </a:p>
          <a:p>
            <a:pPr lvl="2"/>
            <a:r>
              <a:rPr lang="en-US" dirty="0" smtClean="0">
                <a:solidFill>
                  <a:srgbClr val="FFFF00"/>
                </a:solidFill>
              </a:rPr>
              <a:t>Any labbies interested in learning JAMF?</a:t>
            </a:r>
          </a:p>
          <a:p>
            <a:pPr lvl="1"/>
            <a:endParaRPr lang="en-US" dirty="0" smtClean="0"/>
          </a:p>
          <a:p>
            <a:pPr lvl="1"/>
            <a:endParaRPr lang="en-US" dirty="0" smtClean="0"/>
          </a:p>
          <a:p>
            <a:pPr marL="457200" lvl="1" indent="0">
              <a:buNone/>
            </a:pPr>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4</a:t>
            </a:fld>
            <a:endParaRPr lang="en-US"/>
          </a:p>
        </p:txBody>
      </p:sp>
    </p:spTree>
    <p:extLst>
      <p:ext uri="{BB962C8B-B14F-4D97-AF65-F5344CB8AC3E}">
        <p14:creationId xmlns:p14="http://schemas.microsoft.com/office/powerpoint/2010/main" val="199321092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312985"/>
            <a:ext cx="9404723" cy="860267"/>
          </a:xfrm>
        </p:spPr>
        <p:txBody>
          <a:bodyPr/>
          <a:lstStyle/>
          <a:p>
            <a:pPr algn="ctr"/>
            <a:r>
              <a:rPr lang="en-US" dirty="0" smtClean="0"/>
              <a:t>Checklists: Lab Closing</a:t>
            </a:r>
            <a:endParaRPr lang="en-US" dirty="0"/>
          </a:p>
        </p:txBody>
      </p:sp>
      <p:sp>
        <p:nvSpPr>
          <p:cNvPr id="3" name="Content Placeholder 2"/>
          <p:cNvSpPr>
            <a:spLocks noGrp="1"/>
          </p:cNvSpPr>
          <p:nvPr>
            <p:ph idx="1"/>
          </p:nvPr>
        </p:nvSpPr>
        <p:spPr>
          <a:xfrm>
            <a:off x="1104293" y="2173253"/>
            <a:ext cx="8946541" cy="4032162"/>
          </a:xfrm>
        </p:spPr>
        <p:txBody>
          <a:bodyPr>
            <a:normAutofit fontScale="70000" lnSpcReduction="20000"/>
          </a:bodyPr>
          <a:lstStyle/>
          <a:p>
            <a:pPr marL="457200" indent="-457200">
              <a:buFont typeface="+mj-lt"/>
              <a:buAutoNum type="arabicPeriod"/>
            </a:pPr>
            <a:r>
              <a:rPr lang="en-US" dirty="0" smtClean="0">
                <a:solidFill>
                  <a:srgbClr val="FFFF00"/>
                </a:solidFill>
              </a:rPr>
              <a:t>About 30 minutes before closing time, remind students in the following labs that “We are closing in about 30 minutes, save your work and pack up”.</a:t>
            </a:r>
          </a:p>
          <a:p>
            <a:pPr marL="857250" lvl="1" indent="-457200">
              <a:buFont typeface="+mj-lt"/>
              <a:buAutoNum type="arabicPeriod"/>
            </a:pPr>
            <a:r>
              <a:rPr lang="en-US" dirty="0" err="1" smtClean="0">
                <a:solidFill>
                  <a:srgbClr val="FFFF00"/>
                </a:solidFill>
              </a:rPr>
              <a:t>Syslab</a:t>
            </a:r>
            <a:r>
              <a:rPr lang="en-US" dirty="0" smtClean="0">
                <a:solidFill>
                  <a:srgbClr val="FFFF00"/>
                </a:solidFill>
              </a:rPr>
              <a:t> (GOL-2320)</a:t>
            </a:r>
          </a:p>
          <a:p>
            <a:pPr marL="857250" lvl="1" indent="-457200">
              <a:buFont typeface="+mj-lt"/>
              <a:buAutoNum type="arabicPeriod"/>
            </a:pPr>
            <a:r>
              <a:rPr lang="en-US" dirty="0" err="1" smtClean="0">
                <a:solidFill>
                  <a:srgbClr val="FFFF00"/>
                </a:solidFill>
              </a:rPr>
              <a:t>Netlab</a:t>
            </a:r>
            <a:r>
              <a:rPr lang="en-US" dirty="0" smtClean="0">
                <a:solidFill>
                  <a:srgbClr val="FFFF00"/>
                </a:solidFill>
              </a:rPr>
              <a:t> (GOL-2160)</a:t>
            </a:r>
          </a:p>
          <a:p>
            <a:pPr marL="857250" lvl="1" indent="-457200">
              <a:buFont typeface="+mj-lt"/>
              <a:buAutoNum type="arabicPeriod"/>
            </a:pPr>
            <a:r>
              <a:rPr lang="en-US" dirty="0" err="1" smtClean="0">
                <a:solidFill>
                  <a:srgbClr val="FFFF00"/>
                </a:solidFill>
              </a:rPr>
              <a:t>AirGap</a:t>
            </a:r>
            <a:r>
              <a:rPr lang="en-US" dirty="0" smtClean="0">
                <a:solidFill>
                  <a:srgbClr val="FFFF00"/>
                </a:solidFill>
              </a:rPr>
              <a:t> (GOL-2130)</a:t>
            </a:r>
          </a:p>
          <a:p>
            <a:pPr marL="457200" indent="-457200">
              <a:buFont typeface="+mj-lt"/>
              <a:buAutoNum type="arabicPeriod"/>
            </a:pPr>
            <a:r>
              <a:rPr lang="en-US" dirty="0" smtClean="0">
                <a:solidFill>
                  <a:srgbClr val="FFFF00"/>
                </a:solidFill>
              </a:rPr>
              <a:t>One labbie should check to see that the DB Labs (2520, 2620, 2650), Mac labs (3510, 3690) are locked and in good shape</a:t>
            </a:r>
          </a:p>
          <a:p>
            <a:pPr marL="457200" indent="-457200">
              <a:buFont typeface="+mj-lt"/>
              <a:buAutoNum type="arabicPeriod"/>
            </a:pPr>
            <a:r>
              <a:rPr lang="en-US" dirty="0" smtClean="0">
                <a:solidFill>
                  <a:srgbClr val="FFFF00"/>
                </a:solidFill>
              </a:rPr>
              <a:t>That labbie should also ensure </a:t>
            </a:r>
            <a:r>
              <a:rPr lang="en-US" dirty="0" err="1" smtClean="0">
                <a:solidFill>
                  <a:srgbClr val="FFFF00"/>
                </a:solidFill>
              </a:rPr>
              <a:t>Gradlab</a:t>
            </a:r>
            <a:r>
              <a:rPr lang="en-US" dirty="0" smtClean="0">
                <a:solidFill>
                  <a:srgbClr val="FFFF00"/>
                </a:solidFill>
              </a:rPr>
              <a:t> and </a:t>
            </a:r>
            <a:r>
              <a:rPr lang="en-US" dirty="0" err="1" smtClean="0">
                <a:solidFill>
                  <a:srgbClr val="FFFF00"/>
                </a:solidFill>
              </a:rPr>
              <a:t>Openlab</a:t>
            </a:r>
            <a:r>
              <a:rPr lang="en-US" dirty="0" smtClean="0">
                <a:solidFill>
                  <a:srgbClr val="FFFF00"/>
                </a:solidFill>
              </a:rPr>
              <a:t> (2660, 2670) doors are not propped open.</a:t>
            </a:r>
          </a:p>
          <a:p>
            <a:pPr marL="457200" indent="-457200">
              <a:buFont typeface="+mj-lt"/>
              <a:buAutoNum type="arabicPeriod"/>
            </a:pPr>
            <a:r>
              <a:rPr lang="en-US" dirty="0" smtClean="0">
                <a:solidFill>
                  <a:srgbClr val="FFFF00"/>
                </a:solidFill>
              </a:rPr>
              <a:t>Green vest off</a:t>
            </a:r>
          </a:p>
          <a:p>
            <a:pPr marL="457200" indent="-457200">
              <a:buFont typeface="+mj-lt"/>
              <a:buAutoNum type="arabicPeriod"/>
            </a:pPr>
            <a:r>
              <a:rPr lang="en-US" dirty="0" smtClean="0">
                <a:solidFill>
                  <a:srgbClr val="FFFF00"/>
                </a:solidFill>
              </a:rPr>
              <a:t>Straighten up the Net/Sys/Airgap – chairs in place, debris removed, keyboards/mice/monitors straightened.  Note any problems (dead systems?  Broken monitor?  Missing items?_ in a posting to Slack #</a:t>
            </a:r>
            <a:r>
              <a:rPr lang="en-US" dirty="0" err="1" smtClean="0">
                <a:solidFill>
                  <a:srgbClr val="FFFF00"/>
                </a:solidFill>
              </a:rPr>
              <a:t>labassistants</a:t>
            </a:r>
            <a:endParaRPr lang="en-US" dirty="0" smtClean="0">
              <a:solidFill>
                <a:srgbClr val="FFFF00"/>
              </a:solidFill>
            </a:endParaRPr>
          </a:p>
          <a:p>
            <a:pPr marL="457200" indent="-457200">
              <a:buFont typeface="+mj-lt"/>
              <a:buAutoNum type="arabicPeriod"/>
            </a:pPr>
            <a:r>
              <a:rPr lang="en-US" dirty="0" smtClean="0">
                <a:solidFill>
                  <a:srgbClr val="FFFF00"/>
                </a:solidFill>
              </a:rPr>
              <a:t>Lights out, lock up the labs mentioned above, be sure to take care of #7 below before locking the last of the labs.  </a:t>
            </a:r>
          </a:p>
          <a:p>
            <a:pPr marL="457200" indent="-457200">
              <a:buFont typeface="+mj-lt"/>
              <a:buAutoNum type="arabicPeriod"/>
            </a:pPr>
            <a:r>
              <a:rPr lang="en-US" dirty="0" smtClean="0">
                <a:solidFill>
                  <a:srgbClr val="FFFF00"/>
                </a:solidFill>
              </a:rPr>
              <a:t>Ensure the door from </a:t>
            </a:r>
            <a:r>
              <a:rPr lang="en-US" dirty="0" err="1" smtClean="0">
                <a:solidFill>
                  <a:srgbClr val="FFFF00"/>
                </a:solidFill>
              </a:rPr>
              <a:t>Syslab</a:t>
            </a:r>
            <a:r>
              <a:rPr lang="en-US" dirty="0" smtClean="0">
                <a:solidFill>
                  <a:srgbClr val="FFFF00"/>
                </a:solidFill>
              </a:rPr>
              <a:t> into the </a:t>
            </a:r>
            <a:r>
              <a:rPr lang="en-US" dirty="0" err="1" smtClean="0">
                <a:solidFill>
                  <a:srgbClr val="FFFF00"/>
                </a:solidFill>
              </a:rPr>
              <a:t>Netlab</a:t>
            </a:r>
            <a:r>
              <a:rPr lang="en-US" dirty="0" smtClean="0">
                <a:solidFill>
                  <a:srgbClr val="FFFF00"/>
                </a:solidFill>
              </a:rPr>
              <a:t>/Cage/Airgap is closed</a:t>
            </a:r>
          </a:p>
          <a:p>
            <a:pPr marL="457200" indent="-457200">
              <a:buFont typeface="+mj-lt"/>
              <a:buAutoNum type="arabicPeriod"/>
            </a:pPr>
            <a:endParaRPr lang="en-US" dirty="0" smtClean="0">
              <a:solidFill>
                <a:srgbClr val="FFFF00"/>
              </a:solidFill>
            </a:endParaRPr>
          </a:p>
        </p:txBody>
      </p:sp>
      <p:sp>
        <p:nvSpPr>
          <p:cNvPr id="4" name="Slide Number Placeholder 3"/>
          <p:cNvSpPr>
            <a:spLocks noGrp="1"/>
          </p:cNvSpPr>
          <p:nvPr>
            <p:ph type="sldNum" sz="quarter" idx="12"/>
          </p:nvPr>
        </p:nvSpPr>
        <p:spPr/>
        <p:txBody>
          <a:bodyPr/>
          <a:lstStyle/>
          <a:p>
            <a:fld id="{F39B6CE3-85BB-3B49-A6FD-E02BD84F420E}" type="slidenum">
              <a:rPr lang="en-US" smtClean="0"/>
              <a:t>40</a:t>
            </a:fld>
            <a:endParaRPr lang="en-US"/>
          </a:p>
        </p:txBody>
      </p:sp>
    </p:spTree>
    <p:extLst>
      <p:ext uri="{BB962C8B-B14F-4D97-AF65-F5344CB8AC3E}">
        <p14:creationId xmlns:p14="http://schemas.microsoft.com/office/powerpoint/2010/main" val="146189517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312985"/>
            <a:ext cx="9404723" cy="860267"/>
          </a:xfrm>
        </p:spPr>
        <p:txBody>
          <a:bodyPr/>
          <a:lstStyle/>
          <a:p>
            <a:pPr algn="ctr"/>
            <a:r>
              <a:rPr lang="en-US" dirty="0" smtClean="0"/>
              <a:t>Next Shift Labbies missing?</a:t>
            </a:r>
            <a:endParaRPr lang="en-US" dirty="0"/>
          </a:p>
        </p:txBody>
      </p:sp>
      <p:sp>
        <p:nvSpPr>
          <p:cNvPr id="3" name="Content Placeholder 2"/>
          <p:cNvSpPr>
            <a:spLocks noGrp="1"/>
          </p:cNvSpPr>
          <p:nvPr>
            <p:ph idx="1"/>
          </p:nvPr>
        </p:nvSpPr>
        <p:spPr>
          <a:xfrm>
            <a:off x="1104293" y="2173253"/>
            <a:ext cx="8946541" cy="4032162"/>
          </a:xfrm>
        </p:spPr>
        <p:txBody>
          <a:bodyPr>
            <a:normAutofit/>
          </a:bodyPr>
          <a:lstStyle/>
          <a:p>
            <a:pPr marL="0" indent="0">
              <a:buNone/>
            </a:pPr>
            <a:r>
              <a:rPr lang="en-US" dirty="0" smtClean="0">
                <a:solidFill>
                  <a:srgbClr val="FFFF00"/>
                </a:solidFill>
              </a:rPr>
              <a:t>If your shift is about to end, and your relief (the labbies that take the next shift) are not here.</a:t>
            </a:r>
          </a:p>
          <a:p>
            <a:pPr marL="457200" indent="-457200">
              <a:buFont typeface="+mj-lt"/>
              <a:buAutoNum type="arabicPeriod"/>
            </a:pPr>
            <a:r>
              <a:rPr lang="en-US" dirty="0" smtClean="0">
                <a:solidFill>
                  <a:srgbClr val="FFFF00"/>
                </a:solidFill>
              </a:rPr>
              <a:t>Slack them – see if they are coming.   If there is no response, and you cannot stay a few extra minutes</a:t>
            </a:r>
          </a:p>
          <a:p>
            <a:pPr marL="857250" lvl="1" indent="-457200">
              <a:buFont typeface="+mj-lt"/>
              <a:buAutoNum type="arabicPeriod"/>
            </a:pPr>
            <a:r>
              <a:rPr lang="en-US" dirty="0" smtClean="0">
                <a:solidFill>
                  <a:srgbClr val="FFFF00"/>
                </a:solidFill>
              </a:rPr>
              <a:t>During M-F business hours (8am-5pm) find John or Chris</a:t>
            </a:r>
          </a:p>
          <a:p>
            <a:pPr marL="857250" lvl="1" indent="-457200">
              <a:buFont typeface="+mj-lt"/>
              <a:buAutoNum type="arabicPeriod"/>
            </a:pPr>
            <a:r>
              <a:rPr lang="en-US" dirty="0" smtClean="0">
                <a:solidFill>
                  <a:srgbClr val="FFFF00"/>
                </a:solidFill>
              </a:rPr>
              <a:t>All other times call John/Chris to let them know you need to leave, and the next shift is not here.  John’s phone # is posted in the cage.</a:t>
            </a:r>
          </a:p>
          <a:p>
            <a:pPr marL="857250" lvl="1" indent="-457200">
              <a:buFont typeface="+mj-lt"/>
              <a:buAutoNum type="arabicPeriod"/>
            </a:pPr>
            <a:r>
              <a:rPr lang="en-US" dirty="0" smtClean="0">
                <a:solidFill>
                  <a:srgbClr val="FFFF00"/>
                </a:solidFill>
              </a:rPr>
              <a:t>Lock the cage, put a notice on the whiteboard.</a:t>
            </a:r>
          </a:p>
          <a:p>
            <a:pPr marL="857250" lvl="1" indent="-457200">
              <a:buFont typeface="+mj-lt"/>
              <a:buAutoNum type="arabicPeriod"/>
            </a:pPr>
            <a:r>
              <a:rPr lang="en-US" dirty="0" smtClean="0">
                <a:solidFill>
                  <a:srgbClr val="FFFF00"/>
                </a:solidFill>
              </a:rPr>
              <a:t>If you could NOT contact John or Chris and get a response from them, you need to lock Sys/Net/Airgap – apologize to students, but they need to leave (follow the lab closing procedures checklist).</a:t>
            </a:r>
          </a:p>
        </p:txBody>
      </p:sp>
      <p:sp>
        <p:nvSpPr>
          <p:cNvPr id="4" name="Slide Number Placeholder 3"/>
          <p:cNvSpPr>
            <a:spLocks noGrp="1"/>
          </p:cNvSpPr>
          <p:nvPr>
            <p:ph type="sldNum" sz="quarter" idx="12"/>
          </p:nvPr>
        </p:nvSpPr>
        <p:spPr/>
        <p:txBody>
          <a:bodyPr/>
          <a:lstStyle/>
          <a:p>
            <a:fld id="{F39B6CE3-85BB-3B49-A6FD-E02BD84F420E}" type="slidenum">
              <a:rPr lang="en-US" smtClean="0"/>
              <a:t>41</a:t>
            </a:fld>
            <a:endParaRPr lang="en-US"/>
          </a:p>
        </p:txBody>
      </p:sp>
    </p:spTree>
    <p:extLst>
      <p:ext uri="{BB962C8B-B14F-4D97-AF65-F5344CB8AC3E}">
        <p14:creationId xmlns:p14="http://schemas.microsoft.com/office/powerpoint/2010/main" val="149342122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312985"/>
            <a:ext cx="9404723" cy="860267"/>
          </a:xfrm>
        </p:spPr>
        <p:txBody>
          <a:bodyPr/>
          <a:lstStyle/>
          <a:p>
            <a:pPr algn="ctr"/>
            <a:r>
              <a:rPr lang="en-US" dirty="0" smtClean="0"/>
              <a:t>Long-term Checkout of Equipment</a:t>
            </a:r>
            <a:endParaRPr lang="en-US" dirty="0"/>
          </a:p>
        </p:txBody>
      </p:sp>
      <p:sp>
        <p:nvSpPr>
          <p:cNvPr id="3" name="Content Placeholder 2"/>
          <p:cNvSpPr>
            <a:spLocks noGrp="1"/>
          </p:cNvSpPr>
          <p:nvPr>
            <p:ph idx="1"/>
          </p:nvPr>
        </p:nvSpPr>
        <p:spPr>
          <a:xfrm>
            <a:off x="1104293" y="2173253"/>
            <a:ext cx="8946541" cy="4032162"/>
          </a:xfrm>
        </p:spPr>
        <p:txBody>
          <a:bodyPr>
            <a:normAutofit lnSpcReduction="10000"/>
          </a:bodyPr>
          <a:lstStyle/>
          <a:p>
            <a:pPr marL="0" indent="0">
              <a:buNone/>
            </a:pPr>
            <a:r>
              <a:rPr lang="en-US" dirty="0" smtClean="0">
                <a:solidFill>
                  <a:srgbClr val="FFFF00"/>
                </a:solidFill>
              </a:rPr>
              <a:t>Long-term checkouts (anything that is not returned the same day) must be allowed only for faculty or students that are on a posted list for a specific course or project.  The list is provided by a faculty member and OK’d by John or Chris, or otherwise authorized by John or Chris.</a:t>
            </a:r>
          </a:p>
          <a:p>
            <a:pPr marL="0" indent="0">
              <a:buNone/>
            </a:pPr>
            <a:r>
              <a:rPr lang="en-US" dirty="0" smtClean="0">
                <a:solidFill>
                  <a:srgbClr val="FFFF00"/>
                </a:solidFill>
              </a:rPr>
              <a:t>If in doubt, see John or Chris.</a:t>
            </a:r>
          </a:p>
          <a:p>
            <a:pPr marL="457200" indent="-457200">
              <a:buFont typeface="+mj-lt"/>
              <a:buAutoNum type="arabicParenR"/>
            </a:pPr>
            <a:r>
              <a:rPr lang="en-US" dirty="0" smtClean="0">
                <a:solidFill>
                  <a:srgbClr val="FFFF00"/>
                </a:solidFill>
              </a:rPr>
              <a:t>Fill out the paperwork (see the binders on the shelves next to the checkout station) completely.   Provide a copy of the agreement  to the student. </a:t>
            </a:r>
          </a:p>
          <a:p>
            <a:pPr marL="457200" indent="-457200">
              <a:buFont typeface="+mj-lt"/>
              <a:buAutoNum type="arabicParenR"/>
            </a:pPr>
            <a:r>
              <a:rPr lang="en-US" dirty="0" smtClean="0">
                <a:solidFill>
                  <a:srgbClr val="FFFF00"/>
                </a:solidFill>
              </a:rPr>
              <a:t>The person borrowing the equipment must read the agreement, and understand when the item must be returned.</a:t>
            </a:r>
          </a:p>
          <a:p>
            <a:pPr marL="457200" indent="-457200">
              <a:buFont typeface="+mj-lt"/>
              <a:buAutoNum type="arabicParenR"/>
            </a:pPr>
            <a:r>
              <a:rPr lang="en-US" dirty="0" smtClean="0">
                <a:solidFill>
                  <a:srgbClr val="FFFF00"/>
                </a:solidFill>
              </a:rPr>
              <a:t>If they borrow Apple device, make sure they understand they need to remove their </a:t>
            </a:r>
            <a:r>
              <a:rPr lang="en-US" dirty="0" err="1" smtClean="0">
                <a:solidFill>
                  <a:srgbClr val="FFFF00"/>
                </a:solidFill>
              </a:rPr>
              <a:t>AppleID</a:t>
            </a:r>
            <a:r>
              <a:rPr lang="en-US" dirty="0" smtClean="0">
                <a:solidFill>
                  <a:srgbClr val="FFFF00"/>
                </a:solidFill>
              </a:rPr>
              <a:t> from the device before returning it.</a:t>
            </a:r>
          </a:p>
        </p:txBody>
      </p:sp>
      <p:sp>
        <p:nvSpPr>
          <p:cNvPr id="4" name="Slide Number Placeholder 3"/>
          <p:cNvSpPr>
            <a:spLocks noGrp="1"/>
          </p:cNvSpPr>
          <p:nvPr>
            <p:ph type="sldNum" sz="quarter" idx="12"/>
          </p:nvPr>
        </p:nvSpPr>
        <p:spPr/>
        <p:txBody>
          <a:bodyPr/>
          <a:lstStyle/>
          <a:p>
            <a:fld id="{F39B6CE3-85BB-3B49-A6FD-E02BD84F420E}" type="slidenum">
              <a:rPr lang="en-US" smtClean="0"/>
              <a:t>42</a:t>
            </a:fld>
            <a:endParaRPr lang="en-US"/>
          </a:p>
        </p:txBody>
      </p:sp>
    </p:spTree>
    <p:extLst>
      <p:ext uri="{BB962C8B-B14F-4D97-AF65-F5344CB8AC3E}">
        <p14:creationId xmlns:p14="http://schemas.microsoft.com/office/powerpoint/2010/main" val="137655744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601786"/>
            <a:ext cx="9404723" cy="828430"/>
          </a:xfrm>
        </p:spPr>
        <p:txBody>
          <a:bodyPr/>
          <a:lstStyle/>
          <a:p>
            <a:pPr algn="ctr"/>
            <a:r>
              <a:rPr lang="en-US" sz="3200" dirty="0" smtClean="0"/>
              <a:t>Sample Long-term Checkout Form</a:t>
            </a:r>
            <a:endParaRPr lang="en-US" sz="3200" dirty="0"/>
          </a:p>
        </p:txBody>
      </p:sp>
      <p:pic>
        <p:nvPicPr>
          <p:cNvPr id="9" name="Content Placeholder 8"/>
          <p:cNvPicPr>
            <a:picLocks noGrp="1" noChangeAspect="1"/>
          </p:cNvPicPr>
          <p:nvPr>
            <p:ph idx="1"/>
          </p:nvPr>
        </p:nvPicPr>
        <p:blipFill>
          <a:blip r:embed="rId2"/>
          <a:stretch>
            <a:fillRect/>
          </a:stretch>
        </p:blipFill>
        <p:spPr>
          <a:xfrm>
            <a:off x="3535591" y="1344856"/>
            <a:ext cx="4334501" cy="5420334"/>
          </a:xfrm>
          <a:prstGeom prst="rect">
            <a:avLst/>
          </a:prstGeom>
        </p:spPr>
      </p:pic>
      <p:sp>
        <p:nvSpPr>
          <p:cNvPr id="4" name="Slide Number Placeholder 3"/>
          <p:cNvSpPr>
            <a:spLocks noGrp="1"/>
          </p:cNvSpPr>
          <p:nvPr>
            <p:ph type="sldNum" sz="quarter" idx="12"/>
          </p:nvPr>
        </p:nvSpPr>
        <p:spPr/>
        <p:txBody>
          <a:bodyPr/>
          <a:lstStyle/>
          <a:p>
            <a:fld id="{F39B6CE3-85BB-3B49-A6FD-E02BD84F420E}" type="slidenum">
              <a:rPr lang="en-US" smtClean="0"/>
              <a:t>43</a:t>
            </a:fld>
            <a:endParaRPr lang="en-US"/>
          </a:p>
        </p:txBody>
      </p:sp>
    </p:spTree>
    <p:extLst>
      <p:ext uri="{BB962C8B-B14F-4D97-AF65-F5344CB8AC3E}">
        <p14:creationId xmlns:p14="http://schemas.microsoft.com/office/powerpoint/2010/main" val="18251896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Changes</a:t>
            </a:r>
            <a:endParaRPr lang="en-US" dirty="0"/>
          </a:p>
        </p:txBody>
      </p:sp>
      <p:sp>
        <p:nvSpPr>
          <p:cNvPr id="3" name="Content Placeholder 2"/>
          <p:cNvSpPr>
            <a:spLocks noGrp="1"/>
          </p:cNvSpPr>
          <p:nvPr>
            <p:ph idx="1"/>
          </p:nvPr>
        </p:nvSpPr>
        <p:spPr/>
        <p:txBody>
          <a:bodyPr/>
          <a:lstStyle/>
          <a:p>
            <a:r>
              <a:rPr lang="en-US" dirty="0" smtClean="0">
                <a:solidFill>
                  <a:srgbClr val="FFFF00"/>
                </a:solidFill>
              </a:rPr>
              <a:t>iSchool, CSEC, and IGM lab crews may be merging!</a:t>
            </a:r>
          </a:p>
          <a:p>
            <a:pPr lvl="1"/>
            <a:r>
              <a:rPr lang="en-US" dirty="0" smtClean="0"/>
              <a:t>For now, still mostly separate, but working toward a pan-GCCIS lab staff</a:t>
            </a:r>
          </a:p>
          <a:p>
            <a:pPr lvl="1"/>
            <a:endParaRPr lang="en-US" dirty="0" smtClean="0"/>
          </a:p>
          <a:p>
            <a:pPr marL="457200" lvl="1" indent="0">
              <a:buNone/>
            </a:pPr>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5</a:t>
            </a:fld>
            <a:endParaRPr lang="en-US"/>
          </a:p>
        </p:txBody>
      </p:sp>
    </p:spTree>
    <p:extLst>
      <p:ext uri="{BB962C8B-B14F-4D97-AF65-F5344CB8AC3E}">
        <p14:creationId xmlns:p14="http://schemas.microsoft.com/office/powerpoint/2010/main" val="11013569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lstStyle/>
          <a:p>
            <a:r>
              <a:rPr lang="en-US" dirty="0" smtClean="0"/>
              <a:t>Timeliness</a:t>
            </a:r>
          </a:p>
          <a:p>
            <a:pPr lvl="1"/>
            <a:r>
              <a:rPr lang="en-US" dirty="0"/>
              <a:t>Be on time – </a:t>
            </a:r>
            <a:r>
              <a:rPr lang="en-US" u="sng" dirty="0">
                <a:solidFill>
                  <a:srgbClr val="FFFF00"/>
                </a:solidFill>
              </a:rPr>
              <a:t>green vest on</a:t>
            </a:r>
            <a:r>
              <a:rPr lang="en-US" dirty="0"/>
              <a:t>, ready to work by the shift start </a:t>
            </a:r>
            <a:r>
              <a:rPr lang="en-US" dirty="0" smtClean="0"/>
              <a:t>time.</a:t>
            </a:r>
          </a:p>
          <a:p>
            <a:pPr lvl="1"/>
            <a:r>
              <a:rPr lang="en-US" dirty="0" smtClean="0"/>
              <a:t>If the shift starts at 7:55AM, be in place at 07:55AM, not 8:10.</a:t>
            </a:r>
          </a:p>
          <a:p>
            <a:pPr lvl="1"/>
            <a:r>
              <a:rPr lang="en-US" dirty="0" smtClean="0"/>
              <a:t>This was still a problem during Fall 2019 – it needs to be fixed</a:t>
            </a:r>
          </a:p>
          <a:p>
            <a:pPr lvl="1"/>
            <a:endParaRPr lang="en-US" dirty="0" smtClean="0"/>
          </a:p>
          <a:p>
            <a:pPr marL="457200" lvl="1" indent="0">
              <a:buNone/>
            </a:pPr>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6</a:t>
            </a:fld>
            <a:endParaRPr lang="en-US"/>
          </a:p>
        </p:txBody>
      </p:sp>
    </p:spTree>
    <p:extLst>
      <p:ext uri="{BB962C8B-B14F-4D97-AF65-F5344CB8AC3E}">
        <p14:creationId xmlns:p14="http://schemas.microsoft.com/office/powerpoint/2010/main" val="11903811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lstStyle/>
          <a:p>
            <a:r>
              <a:rPr lang="en-US" dirty="0"/>
              <a:t>Timeliness</a:t>
            </a:r>
          </a:p>
          <a:p>
            <a:pPr lvl="1"/>
            <a:r>
              <a:rPr lang="en-US" dirty="0" smtClean="0"/>
              <a:t>Planned absences – known ahead of time.</a:t>
            </a:r>
          </a:p>
          <a:p>
            <a:pPr lvl="1"/>
            <a:r>
              <a:rPr lang="en-US" dirty="0"/>
              <a:t>Let </a:t>
            </a:r>
            <a:r>
              <a:rPr lang="en-US" dirty="0" smtClean="0"/>
              <a:t>John/Chris </a:t>
            </a:r>
            <a:r>
              <a:rPr lang="en-US" dirty="0"/>
              <a:t>know via email</a:t>
            </a:r>
            <a:r>
              <a:rPr lang="en-US" dirty="0" smtClean="0"/>
              <a:t>.</a:t>
            </a:r>
          </a:p>
          <a:p>
            <a:pPr lvl="1"/>
            <a:r>
              <a:rPr lang="en-US" dirty="0" smtClean="0"/>
              <a:t>Post your shift(s) to the portal (</a:t>
            </a:r>
            <a:r>
              <a:rPr lang="en-US" dirty="0" smtClean="0">
                <a:solidFill>
                  <a:srgbClr val="FFFF00"/>
                </a:solidFill>
              </a:rPr>
              <a:t>https://workportal.rit.edu/ist</a:t>
            </a:r>
            <a:r>
              <a:rPr lang="en-US" dirty="0" smtClean="0"/>
              <a:t>) at least a week in advance, earlier is better.</a:t>
            </a:r>
          </a:p>
          <a:p>
            <a:pPr lvl="1"/>
            <a:r>
              <a:rPr lang="en-US" dirty="0" smtClean="0"/>
              <a:t>Posting a shift “due to previous engagement” a day or two before your shift is considered bad. Very bad.  Very, very bad..  You will get a note in your “permanent record”, and you won’t get a second note…</a:t>
            </a:r>
          </a:p>
          <a:p>
            <a:pPr lvl="1"/>
            <a:r>
              <a:rPr lang="en-US" dirty="0"/>
              <a:t>You won’t like us when you post a shift as “missed because of previous engagement” the day before </a:t>
            </a:r>
            <a:r>
              <a:rPr lang="en-US" dirty="0" smtClean="0"/>
              <a:t>(or of) the shift:</a:t>
            </a:r>
          </a:p>
        </p:txBody>
      </p:sp>
      <p:sp>
        <p:nvSpPr>
          <p:cNvPr id="4" name="Slide Number Placeholder 3"/>
          <p:cNvSpPr>
            <a:spLocks noGrp="1"/>
          </p:cNvSpPr>
          <p:nvPr>
            <p:ph type="sldNum" sz="quarter" idx="12"/>
          </p:nvPr>
        </p:nvSpPr>
        <p:spPr/>
        <p:txBody>
          <a:bodyPr/>
          <a:lstStyle/>
          <a:p>
            <a:fld id="{F39B6CE3-85BB-3B49-A6FD-E02BD84F420E}" type="slidenum">
              <a:rPr lang="en-US" smtClean="0"/>
              <a:t>7</a:t>
            </a:fld>
            <a:endParaRPr lang="en-US"/>
          </a:p>
        </p:txBody>
      </p:sp>
    </p:spTree>
    <p:extLst>
      <p:ext uri="{BB962C8B-B14F-4D97-AF65-F5344CB8AC3E}">
        <p14:creationId xmlns:p14="http://schemas.microsoft.com/office/powerpoint/2010/main" val="18210966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97209" y="2135126"/>
            <a:ext cx="8054791" cy="4462488"/>
          </a:xfrm>
        </p:spPr>
      </p:pic>
      <p:sp>
        <p:nvSpPr>
          <p:cNvPr id="4" name="Slide Number Placeholder 3"/>
          <p:cNvSpPr>
            <a:spLocks noGrp="1"/>
          </p:cNvSpPr>
          <p:nvPr>
            <p:ph type="sldNum" sz="quarter" idx="12"/>
          </p:nvPr>
        </p:nvSpPr>
        <p:spPr/>
        <p:txBody>
          <a:bodyPr/>
          <a:lstStyle/>
          <a:p>
            <a:fld id="{F39B6CE3-85BB-3B49-A6FD-E02BD84F420E}" type="slidenum">
              <a:rPr lang="en-US" smtClean="0"/>
              <a:t>8</a:t>
            </a:fld>
            <a:endParaRPr lang="en-US"/>
          </a:p>
        </p:txBody>
      </p:sp>
    </p:spTree>
    <p:extLst>
      <p:ext uri="{BB962C8B-B14F-4D97-AF65-F5344CB8AC3E}">
        <p14:creationId xmlns:p14="http://schemas.microsoft.com/office/powerpoint/2010/main" val="32458450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 Job Expectations</a:t>
            </a:r>
          </a:p>
        </p:txBody>
      </p:sp>
      <p:sp>
        <p:nvSpPr>
          <p:cNvPr id="3" name="Content Placeholder 2"/>
          <p:cNvSpPr>
            <a:spLocks noGrp="1"/>
          </p:cNvSpPr>
          <p:nvPr>
            <p:ph idx="1"/>
          </p:nvPr>
        </p:nvSpPr>
        <p:spPr/>
        <p:txBody>
          <a:bodyPr/>
          <a:lstStyle/>
          <a:p>
            <a:r>
              <a:rPr lang="en-US" dirty="0" smtClean="0"/>
              <a:t>Timeliness - Unplanned Absences – last-minute emergencies </a:t>
            </a:r>
          </a:p>
          <a:p>
            <a:pPr lvl="1"/>
            <a:r>
              <a:rPr lang="en-US" dirty="0" smtClean="0"/>
              <a:t>Absences when there is less than a week’s advance notice.</a:t>
            </a:r>
          </a:p>
          <a:p>
            <a:pPr lvl="2"/>
            <a:r>
              <a:rPr lang="en-US" dirty="0" smtClean="0"/>
              <a:t>Post the shift as available to the portal </a:t>
            </a:r>
            <a:r>
              <a:rPr lang="en-US" dirty="0"/>
              <a:t>(</a:t>
            </a:r>
            <a:r>
              <a:rPr lang="en-US" dirty="0">
                <a:solidFill>
                  <a:srgbClr val="FFFF00"/>
                </a:solidFill>
              </a:rPr>
              <a:t>https</a:t>
            </a:r>
            <a:r>
              <a:rPr lang="en-US" dirty="0" smtClean="0">
                <a:solidFill>
                  <a:srgbClr val="FFFF00"/>
                </a:solidFill>
              </a:rPr>
              <a:t>://workportal.rit.edu/ist</a:t>
            </a:r>
            <a:r>
              <a:rPr lang="en-US" dirty="0" smtClean="0"/>
              <a:t>) right away – do not delay.</a:t>
            </a:r>
          </a:p>
          <a:p>
            <a:pPr lvl="2"/>
            <a:r>
              <a:rPr lang="en-US" dirty="0" smtClean="0"/>
              <a:t>If less than 24 hours, notify John/Chris via email &amp; Slack, explain need for short-notice absence.</a:t>
            </a:r>
            <a:endParaRPr lang="en-US" dirty="0"/>
          </a:p>
        </p:txBody>
      </p:sp>
      <p:sp>
        <p:nvSpPr>
          <p:cNvPr id="4" name="Slide Number Placeholder 3"/>
          <p:cNvSpPr>
            <a:spLocks noGrp="1"/>
          </p:cNvSpPr>
          <p:nvPr>
            <p:ph type="sldNum" sz="quarter" idx="12"/>
          </p:nvPr>
        </p:nvSpPr>
        <p:spPr/>
        <p:txBody>
          <a:bodyPr/>
          <a:lstStyle/>
          <a:p>
            <a:fld id="{F39B6CE3-85BB-3B49-A6FD-E02BD84F420E}" type="slidenum">
              <a:rPr lang="en-US" smtClean="0"/>
              <a:t>9</a:t>
            </a:fld>
            <a:endParaRPr lang="en-US"/>
          </a:p>
        </p:txBody>
      </p:sp>
    </p:spTree>
    <p:extLst>
      <p:ext uri="{BB962C8B-B14F-4D97-AF65-F5344CB8AC3E}">
        <p14:creationId xmlns:p14="http://schemas.microsoft.com/office/powerpoint/2010/main" val="252003421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1059</TotalTime>
  <Words>4221</Words>
  <Application>Microsoft Office PowerPoint</Application>
  <PresentationFormat>Widescreen</PresentationFormat>
  <Paragraphs>333</Paragraphs>
  <Slides>43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Calibri</vt:lpstr>
      <vt:lpstr>Century Gothic</vt:lpstr>
      <vt:lpstr>Wingdings 3</vt:lpstr>
      <vt:lpstr>Ion</vt:lpstr>
      <vt:lpstr>Spring 2020 iSchool Lab Assistant Orientation</vt:lpstr>
      <vt:lpstr>Welcome Back!</vt:lpstr>
      <vt:lpstr>Who are all these people?</vt:lpstr>
      <vt:lpstr>Lab Changes</vt:lpstr>
      <vt:lpstr>Lab Changes</vt:lpstr>
      <vt:lpstr>Base Job Expectations</vt:lpstr>
      <vt:lpstr>Base Job Expectations</vt:lpstr>
      <vt:lpstr>PowerPoint Presentation</vt:lpstr>
      <vt:lpstr>Base Job Expectations</vt:lpstr>
      <vt:lpstr>Base Job Expectations</vt:lpstr>
      <vt:lpstr>Base Job Expectations</vt:lpstr>
      <vt:lpstr>Base Job Expectations</vt:lpstr>
      <vt:lpstr>Base Job Expectations</vt:lpstr>
      <vt:lpstr>Title IX and You</vt:lpstr>
      <vt:lpstr>Title IX and You</vt:lpstr>
      <vt:lpstr>Base Job Expectations</vt:lpstr>
      <vt:lpstr>Base Job Expectations</vt:lpstr>
      <vt:lpstr>Base Job Expectations</vt:lpstr>
      <vt:lpstr>Base Job Expectations</vt:lpstr>
      <vt:lpstr>Base Job Expectations</vt:lpstr>
      <vt:lpstr>Base Job Expectations</vt:lpstr>
      <vt:lpstr>Base Job Expectations</vt:lpstr>
      <vt:lpstr>Base Job Expectations</vt:lpstr>
      <vt:lpstr>Base Job Expectations</vt:lpstr>
      <vt:lpstr>Base Job Expectations</vt:lpstr>
      <vt:lpstr>Base Job Expectations</vt:lpstr>
      <vt:lpstr>Printing in the Labs</vt:lpstr>
      <vt:lpstr>Printing in the Labs</vt:lpstr>
      <vt:lpstr>Some useful URLs </vt:lpstr>
      <vt:lpstr>Timeclock/Kronos </vt:lpstr>
      <vt:lpstr>Kronos Clocks</vt:lpstr>
      <vt:lpstr>Hours</vt:lpstr>
      <vt:lpstr>Problems</vt:lpstr>
      <vt:lpstr>Advanced Job Expectations</vt:lpstr>
      <vt:lpstr>Checklist</vt:lpstr>
      <vt:lpstr>Checklist</vt:lpstr>
      <vt:lpstr>Questions?</vt:lpstr>
      <vt:lpstr>Checklists</vt:lpstr>
      <vt:lpstr>Checklists: Lab Opening</vt:lpstr>
      <vt:lpstr>Checklists: Lab Closing</vt:lpstr>
      <vt:lpstr>Next Shift Labbies missing?</vt:lpstr>
      <vt:lpstr>Long-term Checkout of Equipment</vt:lpstr>
      <vt:lpstr>Sample Long-term Checkout Form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Fall 2016 IST TA Orientation</dc:title>
  <dc:creator>John Simonson</dc:creator>
  <cp:lastModifiedBy>John Simonson</cp:lastModifiedBy>
  <cp:revision>132</cp:revision>
  <cp:lastPrinted>2016-08-27T01:02:04Z</cp:lastPrinted>
  <dcterms:created xsi:type="dcterms:W3CDTF">2016-08-26T23:57:37Z</dcterms:created>
  <dcterms:modified xsi:type="dcterms:W3CDTF">2020-01-12T20:44:41Z</dcterms:modified>
</cp:coreProperties>
</file>

<file path=docProps/thumbnail.jpeg>
</file>